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495" r:id="rId5"/>
    <p:sldMasterId id="2147484515" r:id="rId6"/>
    <p:sldMasterId id="2147484540" r:id="rId7"/>
    <p:sldMasterId id="2147484561" r:id="rId8"/>
  </p:sldMasterIdLst>
  <p:notesMasterIdLst>
    <p:notesMasterId r:id="rId27"/>
  </p:notesMasterIdLst>
  <p:handoutMasterIdLst>
    <p:handoutMasterId r:id="rId28"/>
  </p:handoutMasterIdLst>
  <p:sldIdLst>
    <p:sldId id="1517" r:id="rId9"/>
    <p:sldId id="1519" r:id="rId10"/>
    <p:sldId id="1521" r:id="rId11"/>
    <p:sldId id="1522" r:id="rId12"/>
    <p:sldId id="1581" r:id="rId13"/>
    <p:sldId id="327" r:id="rId14"/>
    <p:sldId id="329" r:id="rId15"/>
    <p:sldId id="331" r:id="rId16"/>
    <p:sldId id="330" r:id="rId17"/>
    <p:sldId id="332" r:id="rId18"/>
    <p:sldId id="1572" r:id="rId19"/>
    <p:sldId id="1693" r:id="rId20"/>
    <p:sldId id="1524" r:id="rId21"/>
    <p:sldId id="1525" r:id="rId22"/>
    <p:sldId id="1527" r:id="rId23"/>
    <p:sldId id="1528" r:id="rId24"/>
    <p:sldId id="1529" r:id="rId25"/>
    <p:sldId id="1665" r:id="rId2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ACD8F66-CBC2-4294-9653-B709A3AFCA8D}">
          <p14:sldIdLst>
            <p14:sldId id="1517"/>
            <p14:sldId id="1519"/>
            <p14:sldId id="1521"/>
            <p14:sldId id="1522"/>
            <p14:sldId id="1581"/>
            <p14:sldId id="327"/>
            <p14:sldId id="329"/>
            <p14:sldId id="331"/>
            <p14:sldId id="330"/>
            <p14:sldId id="332"/>
            <p14:sldId id="1572"/>
            <p14:sldId id="1693"/>
          </p14:sldIdLst>
        </p14:section>
        <p14:section name="Core Platform" id="{DF9765C5-119D-47E7-A814-143C741F713D}">
          <p14:sldIdLst>
            <p14:sldId id="1524"/>
            <p14:sldId id="1525"/>
            <p14:sldId id="1527"/>
            <p14:sldId id="1528"/>
            <p14:sldId id="1529"/>
            <p14:sldId id="16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Mitchell Derrey" initials="MD" lastIdx="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323232"/>
    <a:srgbClr val="000000"/>
    <a:srgbClr val="E6E6E6"/>
    <a:srgbClr val="D2D2D2"/>
    <a:srgbClr val="505050"/>
    <a:srgbClr val="525252"/>
    <a:srgbClr val="0078D7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horzBarState="maximized">
    <p:restoredLeft sz="12285" autoAdjust="0"/>
    <p:restoredTop sz="92136" autoAdjust="0"/>
  </p:normalViewPr>
  <p:slideViewPr>
    <p:cSldViewPr>
      <p:cViewPr varScale="1">
        <p:scale>
          <a:sx n="124" d="100"/>
          <a:sy n="124" d="100"/>
        </p:scale>
        <p:origin x="45" y="8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042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AC8B8-9C03-4174-97BE-D55F8FC93F5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E92774-E849-4189-87F7-685523115541}">
      <dgm:prSet phldrT="[Text]"/>
      <dgm:spPr/>
      <dgm:t>
        <a:bodyPr/>
        <a:lstStyle/>
        <a:p>
          <a:r>
            <a:rPr lang="en-US" b="1" dirty="0"/>
            <a:t>Customer Support</a:t>
          </a:r>
          <a:r>
            <a:rPr lang="en-US" dirty="0"/>
            <a:t>		</a:t>
          </a:r>
        </a:p>
      </dgm:t>
    </dgm:pt>
    <dgm:pt modelId="{7040D0DF-C045-4F66-9031-3EA323ACE455}" type="parTrans" cxnId="{50A476DD-019F-484D-A9E8-96F5505C37B3}">
      <dgm:prSet/>
      <dgm:spPr/>
      <dgm:t>
        <a:bodyPr/>
        <a:lstStyle/>
        <a:p>
          <a:endParaRPr lang="en-US"/>
        </a:p>
      </dgm:t>
    </dgm:pt>
    <dgm:pt modelId="{1F243A01-F240-4F54-B551-325963167FB1}" type="sibTrans" cxnId="{50A476DD-019F-484D-A9E8-96F5505C37B3}">
      <dgm:prSet/>
      <dgm:spPr/>
      <dgm:t>
        <a:bodyPr/>
        <a:lstStyle/>
        <a:p>
          <a:endParaRPr lang="en-US"/>
        </a:p>
      </dgm:t>
    </dgm:pt>
    <dgm:pt modelId="{E7EA4195-0459-46FF-854F-AD6FA500B256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Helping users find information and complete simple tasks without the need of human assistance.</a:t>
          </a:r>
          <a:endParaRPr lang="en-US" dirty="0"/>
        </a:p>
      </dgm:t>
    </dgm:pt>
    <dgm:pt modelId="{76062935-D12A-4CB8-AA8B-6C5CB7B31639}" type="parTrans" cxnId="{12BDEE38-6F1B-4750-B93A-49BFEBB1EA2D}">
      <dgm:prSet/>
      <dgm:spPr/>
      <dgm:t>
        <a:bodyPr/>
        <a:lstStyle/>
        <a:p>
          <a:endParaRPr lang="en-US"/>
        </a:p>
      </dgm:t>
    </dgm:pt>
    <dgm:pt modelId="{DFF7EE0E-BB6F-4897-A119-10E0802EE700}" type="sibTrans" cxnId="{12BDEE38-6F1B-4750-B93A-49BFEBB1EA2D}">
      <dgm:prSet/>
      <dgm:spPr/>
      <dgm:t>
        <a:bodyPr/>
        <a:lstStyle/>
        <a:p>
          <a:endParaRPr lang="en-US"/>
        </a:p>
      </dgm:t>
    </dgm:pt>
    <dgm:pt modelId="{33E5B299-B24C-4D0A-99FE-E3CBC2AFBA9D}">
      <dgm:prSet phldrT="[Text]"/>
      <dgm:spPr/>
      <dgm:t>
        <a:bodyPr/>
        <a:lstStyle/>
        <a:p>
          <a:r>
            <a:rPr lang="en-US" b="1" dirty="0"/>
            <a:t>Retail</a:t>
          </a:r>
        </a:p>
      </dgm:t>
    </dgm:pt>
    <dgm:pt modelId="{F12ECEFD-3554-43AD-BB38-12F03E16B60B}" type="parTrans" cxnId="{199ACE81-EF1C-4306-96B8-7ED2E4D7392F}">
      <dgm:prSet/>
      <dgm:spPr/>
      <dgm:t>
        <a:bodyPr/>
        <a:lstStyle/>
        <a:p>
          <a:endParaRPr lang="en-US"/>
        </a:p>
      </dgm:t>
    </dgm:pt>
    <dgm:pt modelId="{1E13EEE9-CCA0-4805-A5ED-0B55AEB3BB3A}" type="sibTrans" cxnId="{199ACE81-EF1C-4306-96B8-7ED2E4D7392F}">
      <dgm:prSet/>
      <dgm:spPr/>
      <dgm:t>
        <a:bodyPr/>
        <a:lstStyle/>
        <a:p>
          <a:endParaRPr lang="en-US"/>
        </a:p>
      </dgm:t>
    </dgm:pt>
    <dgm:pt modelId="{EB528593-10B2-403B-9573-CF599A94CCB3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Provide seamless customer support throughout the shopping experience</a:t>
          </a:r>
          <a:endParaRPr lang="en-US" dirty="0"/>
        </a:p>
      </dgm:t>
    </dgm:pt>
    <dgm:pt modelId="{85BEB5A3-F2A9-493A-8048-255B3BE611EB}" type="parTrans" cxnId="{4A265949-FE70-4FCF-B3D7-6C1CFAF5D0E8}">
      <dgm:prSet/>
      <dgm:spPr/>
      <dgm:t>
        <a:bodyPr/>
        <a:lstStyle/>
        <a:p>
          <a:endParaRPr lang="en-US"/>
        </a:p>
      </dgm:t>
    </dgm:pt>
    <dgm:pt modelId="{2004090A-318B-444B-9319-9C11F20F9E1C}" type="sibTrans" cxnId="{4A265949-FE70-4FCF-B3D7-6C1CFAF5D0E8}">
      <dgm:prSet/>
      <dgm:spPr/>
      <dgm:t>
        <a:bodyPr/>
        <a:lstStyle/>
        <a:p>
          <a:endParaRPr lang="en-US"/>
        </a:p>
      </dgm:t>
    </dgm:pt>
    <dgm:pt modelId="{DB4832E2-F637-4D09-BA71-43296839D8AA}">
      <dgm:prSet phldrT="[Text]"/>
      <dgm:spPr/>
      <dgm:t>
        <a:bodyPr/>
        <a:lstStyle/>
        <a:p>
          <a:r>
            <a:rPr lang="en-US" b="1" dirty="0"/>
            <a:t>Insurance</a:t>
          </a:r>
        </a:p>
      </dgm:t>
    </dgm:pt>
    <dgm:pt modelId="{171EC4C2-3EBF-4ED9-963A-E0E6E250B9DA}" type="parTrans" cxnId="{892A0662-266C-4F23-A241-C73F2F8591EC}">
      <dgm:prSet/>
      <dgm:spPr/>
      <dgm:t>
        <a:bodyPr/>
        <a:lstStyle/>
        <a:p>
          <a:endParaRPr lang="en-US"/>
        </a:p>
      </dgm:t>
    </dgm:pt>
    <dgm:pt modelId="{0958CDD2-01D1-4D0E-81E8-1D6A0805E425}" type="sibTrans" cxnId="{892A0662-266C-4F23-A241-C73F2F8591EC}">
      <dgm:prSet/>
      <dgm:spPr/>
      <dgm:t>
        <a:bodyPr/>
        <a:lstStyle/>
        <a:p>
          <a:endParaRPr lang="en-US"/>
        </a:p>
      </dgm:t>
    </dgm:pt>
    <dgm:pt modelId="{C060ACBA-1389-4F15-BFC1-9244C6612774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Improve customer acquisition</a:t>
          </a:r>
          <a:endParaRPr lang="en-US" dirty="0"/>
        </a:p>
      </dgm:t>
    </dgm:pt>
    <dgm:pt modelId="{BA7D0E51-BC78-46AB-8ECC-9934A5C901A5}" type="parTrans" cxnId="{27F04F24-C62F-47FA-B2B2-95E278D3424A}">
      <dgm:prSet/>
      <dgm:spPr/>
      <dgm:t>
        <a:bodyPr/>
        <a:lstStyle/>
        <a:p>
          <a:endParaRPr lang="en-US"/>
        </a:p>
      </dgm:t>
    </dgm:pt>
    <dgm:pt modelId="{7FCDB6C4-CC85-4A92-87CE-6C746AA4C1C2}" type="sibTrans" cxnId="{27F04F24-C62F-47FA-B2B2-95E278D3424A}">
      <dgm:prSet/>
      <dgm:spPr/>
      <dgm:t>
        <a:bodyPr/>
        <a:lstStyle/>
        <a:p>
          <a:endParaRPr lang="en-US"/>
        </a:p>
      </dgm:t>
    </dgm:pt>
    <dgm:pt modelId="{9A2984EE-C4BA-484A-880C-6820B9DD7FA5}">
      <dgm:prSet phldrT="[Text]"/>
      <dgm:spPr/>
      <dgm:t>
        <a:bodyPr/>
        <a:lstStyle/>
        <a:p>
          <a:r>
            <a:rPr lang="en-US" b="1" dirty="0"/>
            <a:t>Automotive</a:t>
          </a:r>
        </a:p>
      </dgm:t>
    </dgm:pt>
    <dgm:pt modelId="{AD76000D-6BF2-45A4-B0A7-0FD269B1F398}" type="parTrans" cxnId="{63DA3A2C-F699-46AB-B4C8-586008D8BFDC}">
      <dgm:prSet/>
      <dgm:spPr/>
      <dgm:t>
        <a:bodyPr/>
        <a:lstStyle/>
        <a:p>
          <a:endParaRPr lang="en-US"/>
        </a:p>
      </dgm:t>
    </dgm:pt>
    <dgm:pt modelId="{C8BD4D4B-8367-48C5-A884-4B8567846E9F}" type="sibTrans" cxnId="{63DA3A2C-F699-46AB-B4C8-586008D8BFDC}">
      <dgm:prSet/>
      <dgm:spPr/>
      <dgm:t>
        <a:bodyPr/>
        <a:lstStyle/>
        <a:p>
          <a:endParaRPr lang="en-US"/>
        </a:p>
      </dgm:t>
    </dgm:pt>
    <dgm:pt modelId="{C69081D9-C9EE-41B9-8D6C-CDB70E8C1B97}">
      <dgm:prSet phldrT="[Text]"/>
      <dgm:spPr/>
      <dgm:t>
        <a:bodyPr/>
        <a:lstStyle/>
        <a:p>
          <a:r>
            <a:rPr lang="en-US" b="1" dirty="0"/>
            <a:t>Employee Productivity</a:t>
          </a:r>
        </a:p>
      </dgm:t>
    </dgm:pt>
    <dgm:pt modelId="{B3515D29-6C9C-48BE-8340-761C439B2F4A}" type="parTrans" cxnId="{DB444F19-B89D-4F1B-88BD-6F8F39A12B44}">
      <dgm:prSet/>
      <dgm:spPr/>
      <dgm:t>
        <a:bodyPr/>
        <a:lstStyle/>
        <a:p>
          <a:endParaRPr lang="en-US"/>
        </a:p>
      </dgm:t>
    </dgm:pt>
    <dgm:pt modelId="{565D42BB-A115-4693-859B-573D0158B717}" type="sibTrans" cxnId="{DB444F19-B89D-4F1B-88BD-6F8F39A12B44}">
      <dgm:prSet/>
      <dgm:spPr/>
      <dgm:t>
        <a:bodyPr/>
        <a:lstStyle/>
        <a:p>
          <a:endParaRPr lang="en-US"/>
        </a:p>
      </dgm:t>
    </dgm:pt>
    <dgm:pt modelId="{8C1B2224-6FF1-4E9C-A312-DF5CE8F70E31}">
      <dgm:prSet phldrT="[Text]"/>
      <dgm:spPr/>
      <dgm:t>
        <a:bodyPr/>
        <a:lstStyle/>
        <a:p>
          <a:r>
            <a:rPr lang="en-US" dirty="0"/>
            <a:t>Provide knowledge to general questions</a:t>
          </a:r>
        </a:p>
      </dgm:t>
    </dgm:pt>
    <dgm:pt modelId="{AFD7D35F-1D79-4E3C-8EEC-727C46529484}" type="parTrans" cxnId="{328EDE6A-D4EE-42E3-B822-9A69F6B78F95}">
      <dgm:prSet/>
      <dgm:spPr/>
      <dgm:t>
        <a:bodyPr/>
        <a:lstStyle/>
        <a:p>
          <a:endParaRPr lang="en-US"/>
        </a:p>
      </dgm:t>
    </dgm:pt>
    <dgm:pt modelId="{700F84F7-860F-4D8A-BB8D-55DA605129D2}" type="sibTrans" cxnId="{328EDE6A-D4EE-42E3-B822-9A69F6B78F95}">
      <dgm:prSet/>
      <dgm:spPr/>
      <dgm:t>
        <a:bodyPr/>
        <a:lstStyle/>
        <a:p>
          <a:endParaRPr lang="en-US"/>
        </a:p>
      </dgm:t>
    </dgm:pt>
    <dgm:pt modelId="{65E029E2-6EB5-4DE9-BA3B-30C380DEB0AC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Information on vehicles, inventory levels, incentive plans, user manuals and answer general knowledge questions.</a:t>
          </a:r>
          <a:endParaRPr lang="en-US" dirty="0"/>
        </a:p>
      </dgm:t>
    </dgm:pt>
    <dgm:pt modelId="{FE54F3B6-238C-42E9-8993-57B7CCFD350F}" type="parTrans" cxnId="{D9D28D07-6150-4C64-9C29-22A6F05015A5}">
      <dgm:prSet/>
      <dgm:spPr/>
      <dgm:t>
        <a:bodyPr/>
        <a:lstStyle/>
        <a:p>
          <a:endParaRPr lang="en-US"/>
        </a:p>
      </dgm:t>
    </dgm:pt>
    <dgm:pt modelId="{60E3ABC1-2B34-44B2-92F6-EA773E9BAB86}" type="sibTrans" cxnId="{D9D28D07-6150-4C64-9C29-22A6F05015A5}">
      <dgm:prSet/>
      <dgm:spPr/>
      <dgm:t>
        <a:bodyPr/>
        <a:lstStyle/>
        <a:p>
          <a:endParaRPr lang="en-US"/>
        </a:p>
      </dgm:t>
    </dgm:pt>
    <dgm:pt modelId="{7AADDF46-C3AE-4D9E-A2C2-3D6AC30EE8B0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Increase employee engagement, simplify common internal tasks and provide immediate answers to general knowledge questions</a:t>
          </a:r>
          <a:endParaRPr lang="en-US" dirty="0"/>
        </a:p>
      </dgm:t>
    </dgm:pt>
    <dgm:pt modelId="{49FCBF7A-982F-4AA5-B616-6D136D3577FD}" type="parTrans" cxnId="{C9B77BAC-0B32-499B-999A-3EEB785505C5}">
      <dgm:prSet/>
      <dgm:spPr/>
      <dgm:t>
        <a:bodyPr/>
        <a:lstStyle/>
        <a:p>
          <a:endParaRPr lang="en-US"/>
        </a:p>
      </dgm:t>
    </dgm:pt>
    <dgm:pt modelId="{587D8CEF-588D-4098-BF8D-82599C41FA96}" type="sibTrans" cxnId="{C9B77BAC-0B32-499B-999A-3EEB785505C5}">
      <dgm:prSet/>
      <dgm:spPr/>
      <dgm:t>
        <a:bodyPr/>
        <a:lstStyle/>
        <a:p>
          <a:endParaRPr lang="en-US"/>
        </a:p>
      </dgm:t>
    </dgm:pt>
    <dgm:pt modelId="{68E18AE6-92BE-480C-BAA4-D52F8DAF6C47}" type="pres">
      <dgm:prSet presAssocID="{F7DAC8B8-9C03-4174-97BE-D55F8FC93F5E}" presName="Name0" presStyleCnt="0">
        <dgm:presLayoutVars>
          <dgm:dir/>
          <dgm:animLvl val="lvl"/>
          <dgm:resizeHandles val="exact"/>
        </dgm:presLayoutVars>
      </dgm:prSet>
      <dgm:spPr/>
    </dgm:pt>
    <dgm:pt modelId="{7F53CBE0-9F6C-422B-9160-E6D82641AD1D}" type="pres">
      <dgm:prSet presAssocID="{53E92774-E849-4189-87F7-685523115541}" presName="linNode" presStyleCnt="0"/>
      <dgm:spPr/>
    </dgm:pt>
    <dgm:pt modelId="{E473A2D3-645D-420E-A550-4B6EBCCD5356}" type="pres">
      <dgm:prSet presAssocID="{53E92774-E849-4189-87F7-685523115541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A37C23E3-DBC0-4473-91F5-5411F1507BD7}" type="pres">
      <dgm:prSet presAssocID="{53E92774-E849-4189-87F7-685523115541}" presName="descendantText" presStyleLbl="alignAccFollowNode1" presStyleIdx="0" presStyleCnt="5">
        <dgm:presLayoutVars>
          <dgm:bulletEnabled val="1"/>
        </dgm:presLayoutVars>
      </dgm:prSet>
      <dgm:spPr/>
    </dgm:pt>
    <dgm:pt modelId="{2356B2D5-2E2F-44CD-9045-56245A4126C4}" type="pres">
      <dgm:prSet presAssocID="{1F243A01-F240-4F54-B551-325963167FB1}" presName="sp" presStyleCnt="0"/>
      <dgm:spPr/>
    </dgm:pt>
    <dgm:pt modelId="{7A2DA928-ED7F-4BF1-81BD-9921528F8BB2}" type="pres">
      <dgm:prSet presAssocID="{33E5B299-B24C-4D0A-99FE-E3CBC2AFBA9D}" presName="linNode" presStyleCnt="0"/>
      <dgm:spPr/>
    </dgm:pt>
    <dgm:pt modelId="{F1A38C17-D711-4D50-B5F7-15C78C1E8531}" type="pres">
      <dgm:prSet presAssocID="{33E5B299-B24C-4D0A-99FE-E3CBC2AFBA9D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4ED42D3C-9CD6-43A0-A93D-363DFF79E24D}" type="pres">
      <dgm:prSet presAssocID="{33E5B299-B24C-4D0A-99FE-E3CBC2AFBA9D}" presName="descendantText" presStyleLbl="alignAccFollowNode1" presStyleIdx="1" presStyleCnt="5">
        <dgm:presLayoutVars>
          <dgm:bulletEnabled val="1"/>
        </dgm:presLayoutVars>
      </dgm:prSet>
      <dgm:spPr/>
    </dgm:pt>
    <dgm:pt modelId="{231A4D04-EABF-4126-AEFF-96BE3C925D7C}" type="pres">
      <dgm:prSet presAssocID="{1E13EEE9-CCA0-4805-A5ED-0B55AEB3BB3A}" presName="sp" presStyleCnt="0"/>
      <dgm:spPr/>
    </dgm:pt>
    <dgm:pt modelId="{7BCC3DA1-9620-4E65-BAFB-8194503BB897}" type="pres">
      <dgm:prSet presAssocID="{DB4832E2-F637-4D09-BA71-43296839D8AA}" presName="linNode" presStyleCnt="0"/>
      <dgm:spPr/>
    </dgm:pt>
    <dgm:pt modelId="{05840098-653A-40D4-8CAB-A9475B93DFD8}" type="pres">
      <dgm:prSet presAssocID="{DB4832E2-F637-4D09-BA71-43296839D8AA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60E7F635-A93B-4245-9519-8C40E2A90A68}" type="pres">
      <dgm:prSet presAssocID="{DB4832E2-F637-4D09-BA71-43296839D8AA}" presName="descendantText" presStyleLbl="alignAccFollowNode1" presStyleIdx="2" presStyleCnt="5">
        <dgm:presLayoutVars>
          <dgm:bulletEnabled val="1"/>
        </dgm:presLayoutVars>
      </dgm:prSet>
      <dgm:spPr/>
    </dgm:pt>
    <dgm:pt modelId="{AA2DCFD8-13C8-40AF-BDBB-8698CFB6B821}" type="pres">
      <dgm:prSet presAssocID="{0958CDD2-01D1-4D0E-81E8-1D6A0805E425}" presName="sp" presStyleCnt="0"/>
      <dgm:spPr/>
    </dgm:pt>
    <dgm:pt modelId="{F55D6E63-4AC1-4D15-A234-EA352A37B902}" type="pres">
      <dgm:prSet presAssocID="{9A2984EE-C4BA-484A-880C-6820B9DD7FA5}" presName="linNode" presStyleCnt="0"/>
      <dgm:spPr/>
    </dgm:pt>
    <dgm:pt modelId="{2063C55D-E4D1-49A2-9AF8-24DE53F644A9}" type="pres">
      <dgm:prSet presAssocID="{9A2984EE-C4BA-484A-880C-6820B9DD7FA5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C543C225-393E-4A94-AE4E-85AC94986FCC}" type="pres">
      <dgm:prSet presAssocID="{9A2984EE-C4BA-484A-880C-6820B9DD7FA5}" presName="descendantText" presStyleLbl="alignAccFollowNode1" presStyleIdx="3" presStyleCnt="5">
        <dgm:presLayoutVars>
          <dgm:bulletEnabled val="1"/>
        </dgm:presLayoutVars>
      </dgm:prSet>
      <dgm:spPr/>
    </dgm:pt>
    <dgm:pt modelId="{2DFDD742-AF16-4223-AF0F-7583444EE336}" type="pres">
      <dgm:prSet presAssocID="{C8BD4D4B-8367-48C5-A884-4B8567846E9F}" presName="sp" presStyleCnt="0"/>
      <dgm:spPr/>
    </dgm:pt>
    <dgm:pt modelId="{BE181DF1-888C-49C6-8E2E-29A72CA1949F}" type="pres">
      <dgm:prSet presAssocID="{C69081D9-C9EE-41B9-8D6C-CDB70E8C1B97}" presName="linNode" presStyleCnt="0"/>
      <dgm:spPr/>
    </dgm:pt>
    <dgm:pt modelId="{45CB0875-88FD-4E46-A3E3-234163554410}" type="pres">
      <dgm:prSet presAssocID="{C69081D9-C9EE-41B9-8D6C-CDB70E8C1B97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6C31DF22-0B4D-4550-ADA4-8267DBCF178B}" type="pres">
      <dgm:prSet presAssocID="{C69081D9-C9EE-41B9-8D6C-CDB70E8C1B97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D9D28D07-6150-4C64-9C29-22A6F05015A5}" srcId="{9A2984EE-C4BA-484A-880C-6820B9DD7FA5}" destId="{65E029E2-6EB5-4DE9-BA3B-30C380DEB0AC}" srcOrd="0" destOrd="0" parTransId="{FE54F3B6-238C-42E9-8993-57B7CCFD350F}" sibTransId="{60E3ABC1-2B34-44B2-92F6-EA773E9BAB86}"/>
    <dgm:cxn modelId="{550E2919-10CE-4BCE-A70E-E5E0A4E3BFA7}" type="presOf" srcId="{E7EA4195-0459-46FF-854F-AD6FA500B256}" destId="{A37C23E3-DBC0-4473-91F5-5411F1507BD7}" srcOrd="0" destOrd="0" presId="urn:microsoft.com/office/officeart/2005/8/layout/vList5"/>
    <dgm:cxn modelId="{DB444F19-B89D-4F1B-88BD-6F8F39A12B44}" srcId="{F7DAC8B8-9C03-4174-97BE-D55F8FC93F5E}" destId="{C69081D9-C9EE-41B9-8D6C-CDB70E8C1B97}" srcOrd="4" destOrd="0" parTransId="{B3515D29-6C9C-48BE-8340-761C439B2F4A}" sibTransId="{565D42BB-A115-4693-859B-573D0158B717}"/>
    <dgm:cxn modelId="{BA93271C-87D0-4AF6-A83B-29FE6B3C9181}" type="presOf" srcId="{65E029E2-6EB5-4DE9-BA3B-30C380DEB0AC}" destId="{C543C225-393E-4A94-AE4E-85AC94986FCC}" srcOrd="0" destOrd="0" presId="urn:microsoft.com/office/officeart/2005/8/layout/vList5"/>
    <dgm:cxn modelId="{27F04F24-C62F-47FA-B2B2-95E278D3424A}" srcId="{DB4832E2-F637-4D09-BA71-43296839D8AA}" destId="{C060ACBA-1389-4F15-BFC1-9244C6612774}" srcOrd="0" destOrd="0" parTransId="{BA7D0E51-BC78-46AB-8ECC-9934A5C901A5}" sibTransId="{7FCDB6C4-CC85-4A92-87CE-6C746AA4C1C2}"/>
    <dgm:cxn modelId="{EB64C12A-8780-49E0-B50B-870C69E4563A}" type="presOf" srcId="{9A2984EE-C4BA-484A-880C-6820B9DD7FA5}" destId="{2063C55D-E4D1-49A2-9AF8-24DE53F644A9}" srcOrd="0" destOrd="0" presId="urn:microsoft.com/office/officeart/2005/8/layout/vList5"/>
    <dgm:cxn modelId="{63DA3A2C-F699-46AB-B4C8-586008D8BFDC}" srcId="{F7DAC8B8-9C03-4174-97BE-D55F8FC93F5E}" destId="{9A2984EE-C4BA-484A-880C-6820B9DD7FA5}" srcOrd="3" destOrd="0" parTransId="{AD76000D-6BF2-45A4-B0A7-0FD269B1F398}" sibTransId="{C8BD4D4B-8367-48C5-A884-4B8567846E9F}"/>
    <dgm:cxn modelId="{DE067831-C22E-40D4-90C9-5BAD9E510CCD}" type="presOf" srcId="{33E5B299-B24C-4D0A-99FE-E3CBC2AFBA9D}" destId="{F1A38C17-D711-4D50-B5F7-15C78C1E8531}" srcOrd="0" destOrd="0" presId="urn:microsoft.com/office/officeart/2005/8/layout/vList5"/>
    <dgm:cxn modelId="{12BDEE38-6F1B-4750-B93A-49BFEBB1EA2D}" srcId="{53E92774-E849-4189-87F7-685523115541}" destId="{E7EA4195-0459-46FF-854F-AD6FA500B256}" srcOrd="0" destOrd="0" parTransId="{76062935-D12A-4CB8-AA8B-6C5CB7B31639}" sibTransId="{DFF7EE0E-BB6F-4897-A119-10E0802EE700}"/>
    <dgm:cxn modelId="{892A0662-266C-4F23-A241-C73F2F8591EC}" srcId="{F7DAC8B8-9C03-4174-97BE-D55F8FC93F5E}" destId="{DB4832E2-F637-4D09-BA71-43296839D8AA}" srcOrd="2" destOrd="0" parTransId="{171EC4C2-3EBF-4ED9-963A-E0E6E250B9DA}" sibTransId="{0958CDD2-01D1-4D0E-81E8-1D6A0805E425}"/>
    <dgm:cxn modelId="{4A265949-FE70-4FCF-B3D7-6C1CFAF5D0E8}" srcId="{33E5B299-B24C-4D0A-99FE-E3CBC2AFBA9D}" destId="{EB528593-10B2-403B-9573-CF599A94CCB3}" srcOrd="0" destOrd="0" parTransId="{85BEB5A3-F2A9-493A-8048-255B3BE611EB}" sibTransId="{2004090A-318B-444B-9319-9C11F20F9E1C}"/>
    <dgm:cxn modelId="{02E9626A-484C-4B4B-9CDF-8EAD33D66DEF}" type="presOf" srcId="{53E92774-E849-4189-87F7-685523115541}" destId="{E473A2D3-645D-420E-A550-4B6EBCCD5356}" srcOrd="0" destOrd="0" presId="urn:microsoft.com/office/officeart/2005/8/layout/vList5"/>
    <dgm:cxn modelId="{328EDE6A-D4EE-42E3-B822-9A69F6B78F95}" srcId="{DB4832E2-F637-4D09-BA71-43296839D8AA}" destId="{8C1B2224-6FF1-4E9C-A312-DF5CE8F70E31}" srcOrd="1" destOrd="0" parTransId="{AFD7D35F-1D79-4E3C-8EEC-727C46529484}" sibTransId="{700F84F7-860F-4D8A-BB8D-55DA605129D2}"/>
    <dgm:cxn modelId="{199ACE81-EF1C-4306-96B8-7ED2E4D7392F}" srcId="{F7DAC8B8-9C03-4174-97BE-D55F8FC93F5E}" destId="{33E5B299-B24C-4D0A-99FE-E3CBC2AFBA9D}" srcOrd="1" destOrd="0" parTransId="{F12ECEFD-3554-43AD-BB38-12F03E16B60B}" sibTransId="{1E13EEE9-CCA0-4805-A5ED-0B55AEB3BB3A}"/>
    <dgm:cxn modelId="{4B80AB85-1E1D-45F8-912C-F793A2BE9D92}" type="presOf" srcId="{EB528593-10B2-403B-9573-CF599A94CCB3}" destId="{4ED42D3C-9CD6-43A0-A93D-363DFF79E24D}" srcOrd="0" destOrd="0" presId="urn:microsoft.com/office/officeart/2005/8/layout/vList5"/>
    <dgm:cxn modelId="{89D8C29F-508B-4D6C-98D4-DB74BD5BE330}" type="presOf" srcId="{C060ACBA-1389-4F15-BFC1-9244C6612774}" destId="{60E7F635-A93B-4245-9519-8C40E2A90A68}" srcOrd="0" destOrd="0" presId="urn:microsoft.com/office/officeart/2005/8/layout/vList5"/>
    <dgm:cxn modelId="{C9B77BAC-0B32-499B-999A-3EEB785505C5}" srcId="{C69081D9-C9EE-41B9-8D6C-CDB70E8C1B97}" destId="{7AADDF46-C3AE-4D9E-A2C2-3D6AC30EE8B0}" srcOrd="0" destOrd="0" parTransId="{49FCBF7A-982F-4AA5-B616-6D136D3577FD}" sibTransId="{587D8CEF-588D-4098-BF8D-82599C41FA96}"/>
    <dgm:cxn modelId="{E9D56EAF-E4B9-4459-97B3-E59359701989}" type="presOf" srcId="{8C1B2224-6FF1-4E9C-A312-DF5CE8F70E31}" destId="{60E7F635-A93B-4245-9519-8C40E2A90A68}" srcOrd="0" destOrd="1" presId="urn:microsoft.com/office/officeart/2005/8/layout/vList5"/>
    <dgm:cxn modelId="{CC539ED5-92A3-4458-9A76-141B6960C7A4}" type="presOf" srcId="{C69081D9-C9EE-41B9-8D6C-CDB70E8C1B97}" destId="{45CB0875-88FD-4E46-A3E3-234163554410}" srcOrd="0" destOrd="0" presId="urn:microsoft.com/office/officeart/2005/8/layout/vList5"/>
    <dgm:cxn modelId="{FB230DD9-6DA5-4D60-8E07-7B6E24EB021C}" type="presOf" srcId="{F7DAC8B8-9C03-4174-97BE-D55F8FC93F5E}" destId="{68E18AE6-92BE-480C-BAA4-D52F8DAF6C47}" srcOrd="0" destOrd="0" presId="urn:microsoft.com/office/officeart/2005/8/layout/vList5"/>
    <dgm:cxn modelId="{50A476DD-019F-484D-A9E8-96F5505C37B3}" srcId="{F7DAC8B8-9C03-4174-97BE-D55F8FC93F5E}" destId="{53E92774-E849-4189-87F7-685523115541}" srcOrd="0" destOrd="0" parTransId="{7040D0DF-C045-4F66-9031-3EA323ACE455}" sibTransId="{1F243A01-F240-4F54-B551-325963167FB1}"/>
    <dgm:cxn modelId="{D50998F1-275A-4F3B-BAA6-D98CC207A6F6}" type="presOf" srcId="{DB4832E2-F637-4D09-BA71-43296839D8AA}" destId="{05840098-653A-40D4-8CAB-A9475B93DFD8}" srcOrd="0" destOrd="0" presId="urn:microsoft.com/office/officeart/2005/8/layout/vList5"/>
    <dgm:cxn modelId="{E96F1CF4-8F04-4C5E-9E84-FBEA710E2FE9}" type="presOf" srcId="{7AADDF46-C3AE-4D9E-A2C2-3D6AC30EE8B0}" destId="{6C31DF22-0B4D-4550-ADA4-8267DBCF178B}" srcOrd="0" destOrd="0" presId="urn:microsoft.com/office/officeart/2005/8/layout/vList5"/>
    <dgm:cxn modelId="{50940816-7D4D-4B63-B251-8B7CFA6E5B95}" type="presParOf" srcId="{68E18AE6-92BE-480C-BAA4-D52F8DAF6C47}" destId="{7F53CBE0-9F6C-422B-9160-E6D82641AD1D}" srcOrd="0" destOrd="0" presId="urn:microsoft.com/office/officeart/2005/8/layout/vList5"/>
    <dgm:cxn modelId="{5046B9D2-E062-4053-A642-F390BAD98C6C}" type="presParOf" srcId="{7F53CBE0-9F6C-422B-9160-E6D82641AD1D}" destId="{E473A2D3-645D-420E-A550-4B6EBCCD5356}" srcOrd="0" destOrd="0" presId="urn:microsoft.com/office/officeart/2005/8/layout/vList5"/>
    <dgm:cxn modelId="{84C5EFE3-E95A-4519-9C49-8F99E6B688E0}" type="presParOf" srcId="{7F53CBE0-9F6C-422B-9160-E6D82641AD1D}" destId="{A37C23E3-DBC0-4473-91F5-5411F1507BD7}" srcOrd="1" destOrd="0" presId="urn:microsoft.com/office/officeart/2005/8/layout/vList5"/>
    <dgm:cxn modelId="{596F60D6-EF25-4B57-B640-6AC283A9B7EF}" type="presParOf" srcId="{68E18AE6-92BE-480C-BAA4-D52F8DAF6C47}" destId="{2356B2D5-2E2F-44CD-9045-56245A4126C4}" srcOrd="1" destOrd="0" presId="urn:microsoft.com/office/officeart/2005/8/layout/vList5"/>
    <dgm:cxn modelId="{9CBA9BD3-6A63-4548-8471-F062FC71726F}" type="presParOf" srcId="{68E18AE6-92BE-480C-BAA4-D52F8DAF6C47}" destId="{7A2DA928-ED7F-4BF1-81BD-9921528F8BB2}" srcOrd="2" destOrd="0" presId="urn:microsoft.com/office/officeart/2005/8/layout/vList5"/>
    <dgm:cxn modelId="{AC901CC9-C6E9-4731-A4A3-EC6BE0E0747E}" type="presParOf" srcId="{7A2DA928-ED7F-4BF1-81BD-9921528F8BB2}" destId="{F1A38C17-D711-4D50-B5F7-15C78C1E8531}" srcOrd="0" destOrd="0" presId="urn:microsoft.com/office/officeart/2005/8/layout/vList5"/>
    <dgm:cxn modelId="{B32C22BD-B452-4003-956C-11F55BF3BD0D}" type="presParOf" srcId="{7A2DA928-ED7F-4BF1-81BD-9921528F8BB2}" destId="{4ED42D3C-9CD6-43A0-A93D-363DFF79E24D}" srcOrd="1" destOrd="0" presId="urn:microsoft.com/office/officeart/2005/8/layout/vList5"/>
    <dgm:cxn modelId="{7B9EA4CE-1815-4AE2-A00C-DF46D4E071BF}" type="presParOf" srcId="{68E18AE6-92BE-480C-BAA4-D52F8DAF6C47}" destId="{231A4D04-EABF-4126-AEFF-96BE3C925D7C}" srcOrd="3" destOrd="0" presId="urn:microsoft.com/office/officeart/2005/8/layout/vList5"/>
    <dgm:cxn modelId="{16EABB82-BF8D-4EDB-A804-953D9A3A9D46}" type="presParOf" srcId="{68E18AE6-92BE-480C-BAA4-D52F8DAF6C47}" destId="{7BCC3DA1-9620-4E65-BAFB-8194503BB897}" srcOrd="4" destOrd="0" presId="urn:microsoft.com/office/officeart/2005/8/layout/vList5"/>
    <dgm:cxn modelId="{BED08069-2C64-480E-BB6C-449D875467F1}" type="presParOf" srcId="{7BCC3DA1-9620-4E65-BAFB-8194503BB897}" destId="{05840098-653A-40D4-8CAB-A9475B93DFD8}" srcOrd="0" destOrd="0" presId="urn:microsoft.com/office/officeart/2005/8/layout/vList5"/>
    <dgm:cxn modelId="{C003E1E2-FB31-457F-B61D-43EC0B57B1C0}" type="presParOf" srcId="{7BCC3DA1-9620-4E65-BAFB-8194503BB897}" destId="{60E7F635-A93B-4245-9519-8C40E2A90A68}" srcOrd="1" destOrd="0" presId="urn:microsoft.com/office/officeart/2005/8/layout/vList5"/>
    <dgm:cxn modelId="{0486A25D-988B-4A4D-BD01-8843D4A72F69}" type="presParOf" srcId="{68E18AE6-92BE-480C-BAA4-D52F8DAF6C47}" destId="{AA2DCFD8-13C8-40AF-BDBB-8698CFB6B821}" srcOrd="5" destOrd="0" presId="urn:microsoft.com/office/officeart/2005/8/layout/vList5"/>
    <dgm:cxn modelId="{C33B6083-27C4-4BEC-AD71-4B90CD980668}" type="presParOf" srcId="{68E18AE6-92BE-480C-BAA4-D52F8DAF6C47}" destId="{F55D6E63-4AC1-4D15-A234-EA352A37B902}" srcOrd="6" destOrd="0" presId="urn:microsoft.com/office/officeart/2005/8/layout/vList5"/>
    <dgm:cxn modelId="{ABE00CFB-E2DE-4271-92A4-ED6C722651EC}" type="presParOf" srcId="{F55D6E63-4AC1-4D15-A234-EA352A37B902}" destId="{2063C55D-E4D1-49A2-9AF8-24DE53F644A9}" srcOrd="0" destOrd="0" presId="urn:microsoft.com/office/officeart/2005/8/layout/vList5"/>
    <dgm:cxn modelId="{9FFDD928-2C4E-4E07-993B-3991D62F793F}" type="presParOf" srcId="{F55D6E63-4AC1-4D15-A234-EA352A37B902}" destId="{C543C225-393E-4A94-AE4E-85AC94986FCC}" srcOrd="1" destOrd="0" presId="urn:microsoft.com/office/officeart/2005/8/layout/vList5"/>
    <dgm:cxn modelId="{8961F710-A8F0-43EC-AAF9-32B94417708F}" type="presParOf" srcId="{68E18AE6-92BE-480C-BAA4-D52F8DAF6C47}" destId="{2DFDD742-AF16-4223-AF0F-7583444EE336}" srcOrd="7" destOrd="0" presId="urn:microsoft.com/office/officeart/2005/8/layout/vList5"/>
    <dgm:cxn modelId="{C554AAE5-7D8A-4BB4-B676-5041A282EA9E}" type="presParOf" srcId="{68E18AE6-92BE-480C-BAA4-D52F8DAF6C47}" destId="{BE181DF1-888C-49C6-8E2E-29A72CA1949F}" srcOrd="8" destOrd="0" presId="urn:microsoft.com/office/officeart/2005/8/layout/vList5"/>
    <dgm:cxn modelId="{8A942216-893B-4CA6-BCF5-A9DF9161A97C}" type="presParOf" srcId="{BE181DF1-888C-49C6-8E2E-29A72CA1949F}" destId="{45CB0875-88FD-4E46-A3E3-234163554410}" srcOrd="0" destOrd="0" presId="urn:microsoft.com/office/officeart/2005/8/layout/vList5"/>
    <dgm:cxn modelId="{57C2A472-B862-435E-BB36-F10FE62C66A1}" type="presParOf" srcId="{BE181DF1-888C-49C6-8E2E-29A72CA1949F}" destId="{6C31DF22-0B4D-4550-ADA4-8267DBCF178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7C23E3-DBC0-4473-91F5-5411F1507BD7}">
      <dsp:nvSpPr>
        <dsp:cNvPr id="0" name=""/>
        <dsp:cNvSpPr/>
      </dsp:nvSpPr>
      <dsp:spPr>
        <a:xfrm rot="5400000">
          <a:off x="6333947" y="-2645843"/>
          <a:ext cx="852948" cy="636275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tx1"/>
              </a:solidFill>
            </a:rPr>
            <a:t>Helping users find information and complete simple tasks without the need of human assistance.</a:t>
          </a:r>
          <a:endParaRPr lang="en-US" sz="1700" kern="1200" dirty="0"/>
        </a:p>
      </dsp:txBody>
      <dsp:txXfrm rot="-5400000">
        <a:off x="3579047" y="150694"/>
        <a:ext cx="6321113" cy="769674"/>
      </dsp:txXfrm>
    </dsp:sp>
    <dsp:sp modelId="{E473A2D3-645D-420E-A550-4B6EBCCD5356}">
      <dsp:nvSpPr>
        <dsp:cNvPr id="0" name=""/>
        <dsp:cNvSpPr/>
      </dsp:nvSpPr>
      <dsp:spPr>
        <a:xfrm>
          <a:off x="0" y="2438"/>
          <a:ext cx="3579046" cy="10661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Customer Support</a:t>
          </a:r>
          <a:r>
            <a:rPr lang="en-US" sz="2800" kern="1200" dirty="0"/>
            <a:t>		</a:t>
          </a:r>
        </a:p>
      </dsp:txBody>
      <dsp:txXfrm>
        <a:off x="52047" y="54485"/>
        <a:ext cx="3474952" cy="962091"/>
      </dsp:txXfrm>
    </dsp:sp>
    <dsp:sp modelId="{4ED42D3C-9CD6-43A0-A93D-363DFF79E24D}">
      <dsp:nvSpPr>
        <dsp:cNvPr id="0" name=""/>
        <dsp:cNvSpPr/>
      </dsp:nvSpPr>
      <dsp:spPr>
        <a:xfrm rot="5400000">
          <a:off x="6333947" y="-1526349"/>
          <a:ext cx="852948" cy="636275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tx1"/>
              </a:solidFill>
            </a:rPr>
            <a:t>Provide seamless customer support throughout the shopping experience</a:t>
          </a:r>
          <a:endParaRPr lang="en-US" sz="1700" kern="1200" dirty="0"/>
        </a:p>
      </dsp:txBody>
      <dsp:txXfrm rot="-5400000">
        <a:off x="3579047" y="1270188"/>
        <a:ext cx="6321113" cy="769674"/>
      </dsp:txXfrm>
    </dsp:sp>
    <dsp:sp modelId="{F1A38C17-D711-4D50-B5F7-15C78C1E8531}">
      <dsp:nvSpPr>
        <dsp:cNvPr id="0" name=""/>
        <dsp:cNvSpPr/>
      </dsp:nvSpPr>
      <dsp:spPr>
        <a:xfrm>
          <a:off x="0" y="1121933"/>
          <a:ext cx="3579046" cy="10661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Retail</a:t>
          </a:r>
        </a:p>
      </dsp:txBody>
      <dsp:txXfrm>
        <a:off x="52047" y="1173980"/>
        <a:ext cx="3474952" cy="962091"/>
      </dsp:txXfrm>
    </dsp:sp>
    <dsp:sp modelId="{60E7F635-A93B-4245-9519-8C40E2A90A68}">
      <dsp:nvSpPr>
        <dsp:cNvPr id="0" name=""/>
        <dsp:cNvSpPr/>
      </dsp:nvSpPr>
      <dsp:spPr>
        <a:xfrm rot="5400000">
          <a:off x="6333947" y="-406854"/>
          <a:ext cx="852948" cy="636275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tx1"/>
              </a:solidFill>
            </a:rPr>
            <a:t>Improve customer acquisition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Provide knowledge to general questions</a:t>
          </a:r>
        </a:p>
      </dsp:txBody>
      <dsp:txXfrm rot="-5400000">
        <a:off x="3579047" y="2389683"/>
        <a:ext cx="6321113" cy="769674"/>
      </dsp:txXfrm>
    </dsp:sp>
    <dsp:sp modelId="{05840098-653A-40D4-8CAB-A9475B93DFD8}">
      <dsp:nvSpPr>
        <dsp:cNvPr id="0" name=""/>
        <dsp:cNvSpPr/>
      </dsp:nvSpPr>
      <dsp:spPr>
        <a:xfrm>
          <a:off x="0" y="2241427"/>
          <a:ext cx="3579046" cy="10661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Insurance</a:t>
          </a:r>
        </a:p>
      </dsp:txBody>
      <dsp:txXfrm>
        <a:off x="52047" y="2293474"/>
        <a:ext cx="3474952" cy="962091"/>
      </dsp:txXfrm>
    </dsp:sp>
    <dsp:sp modelId="{C543C225-393E-4A94-AE4E-85AC94986FCC}">
      <dsp:nvSpPr>
        <dsp:cNvPr id="0" name=""/>
        <dsp:cNvSpPr/>
      </dsp:nvSpPr>
      <dsp:spPr>
        <a:xfrm rot="5400000">
          <a:off x="6333947" y="712640"/>
          <a:ext cx="852948" cy="636275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solidFill>
                <a:schemeClr val="tx1"/>
              </a:solidFill>
            </a:rPr>
            <a:t>Information on vehicles, inventory levels, incentive plans, user manuals and answer general knowledge questions.</a:t>
          </a:r>
          <a:endParaRPr lang="en-US" sz="1700" kern="1200" dirty="0"/>
        </a:p>
      </dsp:txBody>
      <dsp:txXfrm rot="-5400000">
        <a:off x="3579047" y="3509178"/>
        <a:ext cx="6321113" cy="769674"/>
      </dsp:txXfrm>
    </dsp:sp>
    <dsp:sp modelId="{2063C55D-E4D1-49A2-9AF8-24DE53F644A9}">
      <dsp:nvSpPr>
        <dsp:cNvPr id="0" name=""/>
        <dsp:cNvSpPr/>
      </dsp:nvSpPr>
      <dsp:spPr>
        <a:xfrm>
          <a:off x="0" y="3360922"/>
          <a:ext cx="3579046" cy="10661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Automotive</a:t>
          </a:r>
        </a:p>
      </dsp:txBody>
      <dsp:txXfrm>
        <a:off x="52047" y="3412969"/>
        <a:ext cx="3474952" cy="962091"/>
      </dsp:txXfrm>
    </dsp:sp>
    <dsp:sp modelId="{6C31DF22-0B4D-4550-ADA4-8267DBCF178B}">
      <dsp:nvSpPr>
        <dsp:cNvPr id="0" name=""/>
        <dsp:cNvSpPr/>
      </dsp:nvSpPr>
      <dsp:spPr>
        <a:xfrm rot="5400000">
          <a:off x="6333947" y="1832134"/>
          <a:ext cx="852948" cy="636275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tx1"/>
              </a:solidFill>
            </a:rPr>
            <a:t>Increase employee engagement, simplify common internal tasks and provide immediate answers to general knowledge questions</a:t>
          </a:r>
          <a:endParaRPr lang="en-US" sz="1700" kern="1200" dirty="0"/>
        </a:p>
      </dsp:txBody>
      <dsp:txXfrm rot="-5400000">
        <a:off x="3579047" y="4628672"/>
        <a:ext cx="6321113" cy="769674"/>
      </dsp:txXfrm>
    </dsp:sp>
    <dsp:sp modelId="{45CB0875-88FD-4E46-A3E3-234163554410}">
      <dsp:nvSpPr>
        <dsp:cNvPr id="0" name=""/>
        <dsp:cNvSpPr/>
      </dsp:nvSpPr>
      <dsp:spPr>
        <a:xfrm>
          <a:off x="0" y="4480417"/>
          <a:ext cx="3579046" cy="10661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Employee Productivity</a:t>
          </a:r>
        </a:p>
      </dsp:txBody>
      <dsp:txXfrm>
        <a:off x="52047" y="4532464"/>
        <a:ext cx="3474952" cy="962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Build 2017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9/10/2018 11:45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Build 2017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9/10/2018 11:45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957724-74D0-4AAB-8366-EF91C6CD08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737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1E034-5232-41F8-B991-F18E5FA0EB1B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1410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9/10/2018 11:47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62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Animation</a:t>
            </a:r>
            <a:r>
              <a:rPr lang="en-US" baseline="0" dirty="0"/>
              <a:t> set to loop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 Framework provides everything you need to build and connect intelligent bots that interact naturally wherever your users are talking, from text/</a:t>
            </a:r>
            <a:r>
              <a:rPr lang="en-US" dirty="0" err="1"/>
              <a:t>sms</a:t>
            </a:r>
            <a:r>
              <a:rPr lang="en-US" dirty="0"/>
              <a:t> to Skype, Slack, Office 365 mail and other popular services.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 Framework consists of three main components: Bot Builder SDKs, Developer</a:t>
            </a:r>
            <a:r>
              <a:rPr lang="en-US" baseline="0" dirty="0"/>
              <a:t> Portal</a:t>
            </a:r>
            <a:r>
              <a:rPr lang="en-US" dirty="0"/>
              <a:t>, and Bot Directory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1E034-5232-41F8-B991-F18E5FA0EB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082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1E034-5232-41F8-B991-F18E5FA0EB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6828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1E034-5232-41F8-B991-F18E5FA0EB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028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1E034-5232-41F8-B991-F18E5FA0EB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1175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9/10/2018 11:48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00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D569DD-83AE-4103-9A21-CBC8ED84E1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930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41787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59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7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90" y="5357957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9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7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05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4"/>
            <a:ext cx="2743200" cy="461665"/>
          </a:xfrm>
        </p:spPr>
        <p:txBody>
          <a:bodyPr/>
          <a:lstStyle>
            <a:lvl1pPr marL="0" marR="0" indent="0" algn="r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82738" y="6041342"/>
            <a:ext cx="1659463" cy="672108"/>
          </a:xfrm>
          <a:prstGeom prst="rect">
            <a:avLst/>
          </a:prstGeom>
        </p:spPr>
        <p:txBody>
          <a:bodyPr wrap="none" lIns="182854" tIns="146283" rIns="182854" bIns="146283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81380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8787" cy="241995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277013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7" cy="241995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993756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39" indent="0">
              <a:buFont typeface="Wingdings" panose="05000000000000000000" pitchFamily="2" charset="2"/>
              <a:buNone/>
              <a:defRPr sz="2400" b="0"/>
            </a:lvl2pPr>
            <a:lvl3pPr marL="450763" indent="0">
              <a:buFont typeface="Wingdings" panose="05000000000000000000" pitchFamily="2" charset="2"/>
              <a:buNone/>
              <a:tabLst/>
              <a:defRPr sz="2200" b="0"/>
            </a:lvl3pPr>
            <a:lvl4pPr marL="652336" indent="0">
              <a:buFont typeface="Wingdings" panose="05000000000000000000" pitchFamily="2" charset="2"/>
              <a:buNone/>
              <a:defRPr sz="2200" b="0"/>
            </a:lvl4pPr>
            <a:lvl5pPr marL="853911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65935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39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763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336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3911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251" marR="0" lvl="0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651" marR="0" lvl="1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7875" marR="0" lvl="2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449" marR="0" lvl="3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023" marR="0" lvl="4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182832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4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2200" b="0"/>
            </a:lvl3pPr>
            <a:lvl4pPr marL="828516" indent="-176180">
              <a:buFont typeface="Wingdings" panose="05000000000000000000" pitchFamily="2" charset="2"/>
              <a:buChar char=""/>
              <a:defRPr sz="2200" b="0"/>
            </a:lvl4pPr>
            <a:lvl5pPr marL="1023741" indent="-169831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65935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373" indent="-342834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597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170" indent="-342834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746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30" marR="0" lvl="0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6956" marR="0" lvl="1" indent="-17141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640" marR="0" lvl="2" indent="-188876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516" marR="0" lvl="3" indent="-17618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741" marR="0" lvl="4" indent="-169831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660917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016810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72293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67479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1461079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66711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7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4260599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17509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427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2368277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55802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05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633989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31" y="228914"/>
            <a:ext cx="11898032" cy="661299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531" y="1636295"/>
            <a:ext cx="11898032" cy="241995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7356" y="6482888"/>
            <a:ext cx="2798207" cy="3723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94EDC9-DDE2-4535-BE7F-B027FC5F82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28326" y="948794"/>
            <a:ext cx="11897237" cy="693267"/>
          </a:xfrm>
        </p:spPr>
        <p:txBody>
          <a:bodyPr/>
          <a:lstStyle>
            <a:lvl1pPr marL="0" indent="0">
              <a:buNone/>
              <a:defRPr i="1"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575805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62A59-311D-4337-815A-60A206A39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>
            <a:lvl1pPr>
              <a:defRPr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BAF90-405F-4502-9BB3-237EBA5BA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2031212"/>
            <a:ext cx="5261211" cy="523733"/>
          </a:xfrm>
        </p:spPr>
        <p:txBody>
          <a:bodyPr anchor="b"/>
          <a:lstStyle>
            <a:lvl1pPr marL="0" indent="0">
              <a:buNone/>
              <a:defRPr sz="2448" b="1">
                <a:latin typeface="+mn-lt"/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E75CF-90B9-44AA-83D7-3A79CE9DA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241995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6FB0C-6D7F-48D9-96B9-E3020DE42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2031212"/>
            <a:ext cx="5287122" cy="523733"/>
          </a:xfrm>
        </p:spPr>
        <p:txBody>
          <a:bodyPr anchor="b"/>
          <a:lstStyle>
            <a:lvl1pPr marL="0" indent="0">
              <a:buNone/>
              <a:defRPr sz="2448" b="1">
                <a:latin typeface="+mn-lt"/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733B5-DA96-4CDE-8166-BCF8E0B63E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241995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145D8E-3856-4C82-A5FA-0F3A63BAD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95E141-35C6-4F4E-B827-C0938F4E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9C2872-8921-403C-AC2E-28E3A9EEFE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0738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Rectangle 35"/>
          <p:cNvSpPr/>
          <p:nvPr userDrawn="1"/>
        </p:nvSpPr>
        <p:spPr bwMode="auto">
          <a:xfrm>
            <a:off x="0" y="6451105"/>
            <a:ext cx="12436475" cy="543421"/>
          </a:xfrm>
          <a:prstGeom prst="rect">
            <a:avLst/>
          </a:prstGeom>
          <a:solidFill>
            <a:srgbClr val="409AE1"/>
          </a:solidFill>
          <a:ln w="28575">
            <a:noFill/>
          </a:ln>
        </p:spPr>
        <p:txBody>
          <a:bodyPr vert="horz" wrap="square" lIns="93234" tIns="46616" rIns="93234" bIns="46616" numCol="1" anchor="t" anchorCtr="0" compatLnSpc="1">
            <a:prstTxWarp prst="textNoShape">
              <a:avLst/>
            </a:prstTxWarp>
          </a:bodyPr>
          <a:lstStyle/>
          <a:p>
            <a:pPr marR="0" lvl="0" indent="0" defTabSz="95093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71" b="0" i="0" u="none" strike="noStrike" kern="0" cap="none" spc="0" normalizeH="0" baseline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6" name="Freeform 539"/>
          <p:cNvSpPr>
            <a:spLocks noChangeAspect="1"/>
          </p:cNvSpPr>
          <p:nvPr userDrawn="1"/>
        </p:nvSpPr>
        <p:spPr bwMode="auto">
          <a:xfrm>
            <a:off x="9490357" y="6077722"/>
            <a:ext cx="2007519" cy="1103550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409AE1"/>
          </a:solidFill>
          <a:ln w="28575">
            <a:noFill/>
          </a:ln>
          <a:extLst/>
        </p:spPr>
        <p:txBody>
          <a:bodyPr vert="horz" wrap="square" lIns="93234" tIns="46616" rIns="93234" bIns="4661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5093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71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9525833" y="6339910"/>
            <a:ext cx="1861214" cy="789126"/>
            <a:chOff x="4494770" y="2621197"/>
            <a:chExt cx="3127126" cy="1326043"/>
          </a:xfrm>
        </p:grpSpPr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4494770" y="3400845"/>
              <a:ext cx="457856" cy="62986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4889641" y="3331803"/>
              <a:ext cx="540222" cy="245886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6726775" y="3077438"/>
              <a:ext cx="895121" cy="24588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6892717" y="3505013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6965393" y="3268818"/>
              <a:ext cx="64197" cy="213182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9"/>
            <p:cNvSpPr>
              <a:spLocks noEditPoints="1"/>
            </p:cNvSpPr>
            <p:nvPr/>
          </p:nvSpPr>
          <p:spPr bwMode="auto">
            <a:xfrm>
              <a:off x="5077386" y="3609182"/>
              <a:ext cx="186534" cy="185323"/>
            </a:xfrm>
            <a:custGeom>
              <a:avLst/>
              <a:gdLst>
                <a:gd name="T0" fmla="*/ 154 w 308"/>
                <a:gd name="T1" fmla="*/ 306 h 306"/>
                <a:gd name="T2" fmla="*/ 124 w 308"/>
                <a:gd name="T3" fmla="*/ 304 h 306"/>
                <a:gd name="T4" fmla="*/ 94 w 308"/>
                <a:gd name="T5" fmla="*/ 294 h 306"/>
                <a:gd name="T6" fmla="*/ 68 w 308"/>
                <a:gd name="T7" fmla="*/ 280 h 306"/>
                <a:gd name="T8" fmla="*/ 46 w 308"/>
                <a:gd name="T9" fmla="*/ 262 h 306"/>
                <a:gd name="T10" fmla="*/ 26 w 308"/>
                <a:gd name="T11" fmla="*/ 240 h 306"/>
                <a:gd name="T12" fmla="*/ 12 w 308"/>
                <a:gd name="T13" fmla="*/ 212 h 306"/>
                <a:gd name="T14" fmla="*/ 4 w 308"/>
                <a:gd name="T15" fmla="*/ 184 h 306"/>
                <a:gd name="T16" fmla="*/ 0 w 308"/>
                <a:gd name="T17" fmla="*/ 154 h 306"/>
                <a:gd name="T18" fmla="*/ 2 w 308"/>
                <a:gd name="T19" fmla="*/ 138 h 306"/>
                <a:gd name="T20" fmla="*/ 8 w 308"/>
                <a:gd name="T21" fmla="*/ 108 h 306"/>
                <a:gd name="T22" fmla="*/ 20 w 308"/>
                <a:gd name="T23" fmla="*/ 80 h 306"/>
                <a:gd name="T24" fmla="*/ 36 w 308"/>
                <a:gd name="T25" fmla="*/ 56 h 306"/>
                <a:gd name="T26" fmla="*/ 56 w 308"/>
                <a:gd name="T27" fmla="*/ 34 h 306"/>
                <a:gd name="T28" fmla="*/ 82 w 308"/>
                <a:gd name="T29" fmla="*/ 18 h 306"/>
                <a:gd name="T30" fmla="*/ 108 w 308"/>
                <a:gd name="T31" fmla="*/ 6 h 306"/>
                <a:gd name="T32" fmla="*/ 138 w 308"/>
                <a:gd name="T33" fmla="*/ 0 h 306"/>
                <a:gd name="T34" fmla="*/ 154 w 308"/>
                <a:gd name="T35" fmla="*/ 0 h 306"/>
                <a:gd name="T36" fmla="*/ 186 w 308"/>
                <a:gd name="T37" fmla="*/ 2 h 306"/>
                <a:gd name="T38" fmla="*/ 214 w 308"/>
                <a:gd name="T39" fmla="*/ 12 h 306"/>
                <a:gd name="T40" fmla="*/ 240 w 308"/>
                <a:gd name="T41" fmla="*/ 26 h 306"/>
                <a:gd name="T42" fmla="*/ 262 w 308"/>
                <a:gd name="T43" fmla="*/ 44 h 306"/>
                <a:gd name="T44" fmla="*/ 282 w 308"/>
                <a:gd name="T45" fmla="*/ 68 h 306"/>
                <a:gd name="T46" fmla="*/ 296 w 308"/>
                <a:gd name="T47" fmla="*/ 94 h 306"/>
                <a:gd name="T48" fmla="*/ 304 w 308"/>
                <a:gd name="T49" fmla="*/ 122 h 306"/>
                <a:gd name="T50" fmla="*/ 308 w 308"/>
                <a:gd name="T51" fmla="*/ 154 h 306"/>
                <a:gd name="T52" fmla="*/ 308 w 308"/>
                <a:gd name="T53" fmla="*/ 168 h 306"/>
                <a:gd name="T54" fmla="*/ 302 w 308"/>
                <a:gd name="T55" fmla="*/ 198 h 306"/>
                <a:gd name="T56" fmla="*/ 290 w 308"/>
                <a:gd name="T57" fmla="*/ 226 h 306"/>
                <a:gd name="T58" fmla="*/ 272 w 308"/>
                <a:gd name="T59" fmla="*/ 250 h 306"/>
                <a:gd name="T60" fmla="*/ 252 w 308"/>
                <a:gd name="T61" fmla="*/ 272 h 306"/>
                <a:gd name="T62" fmla="*/ 228 w 308"/>
                <a:gd name="T63" fmla="*/ 288 h 306"/>
                <a:gd name="T64" fmla="*/ 200 w 308"/>
                <a:gd name="T65" fmla="*/ 300 h 306"/>
                <a:gd name="T66" fmla="*/ 170 w 308"/>
                <a:gd name="T67" fmla="*/ 306 h 306"/>
                <a:gd name="T68" fmla="*/ 154 w 308"/>
                <a:gd name="T69" fmla="*/ 306 h 306"/>
                <a:gd name="T70" fmla="*/ 154 w 308"/>
                <a:gd name="T71" fmla="*/ 104 h 306"/>
                <a:gd name="T72" fmla="*/ 136 w 308"/>
                <a:gd name="T73" fmla="*/ 108 h 306"/>
                <a:gd name="T74" fmla="*/ 120 w 308"/>
                <a:gd name="T75" fmla="*/ 118 h 306"/>
                <a:gd name="T76" fmla="*/ 110 w 308"/>
                <a:gd name="T77" fmla="*/ 134 h 306"/>
                <a:gd name="T78" fmla="*/ 106 w 308"/>
                <a:gd name="T79" fmla="*/ 154 h 306"/>
                <a:gd name="T80" fmla="*/ 106 w 308"/>
                <a:gd name="T81" fmla="*/ 164 h 306"/>
                <a:gd name="T82" fmla="*/ 114 w 308"/>
                <a:gd name="T83" fmla="*/ 180 h 306"/>
                <a:gd name="T84" fmla="*/ 128 w 308"/>
                <a:gd name="T85" fmla="*/ 194 h 306"/>
                <a:gd name="T86" fmla="*/ 144 w 308"/>
                <a:gd name="T87" fmla="*/ 200 h 306"/>
                <a:gd name="T88" fmla="*/ 154 w 308"/>
                <a:gd name="T89" fmla="*/ 202 h 306"/>
                <a:gd name="T90" fmla="*/ 174 w 308"/>
                <a:gd name="T91" fmla="*/ 198 h 306"/>
                <a:gd name="T92" fmla="*/ 188 w 308"/>
                <a:gd name="T93" fmla="*/ 188 h 306"/>
                <a:gd name="T94" fmla="*/ 200 w 308"/>
                <a:gd name="T95" fmla="*/ 172 h 306"/>
                <a:gd name="T96" fmla="*/ 202 w 308"/>
                <a:gd name="T97" fmla="*/ 154 h 306"/>
                <a:gd name="T98" fmla="*/ 202 w 308"/>
                <a:gd name="T99" fmla="*/ 144 h 306"/>
                <a:gd name="T100" fmla="*/ 194 w 308"/>
                <a:gd name="T101" fmla="*/ 126 h 306"/>
                <a:gd name="T102" fmla="*/ 182 w 308"/>
                <a:gd name="T103" fmla="*/ 112 h 306"/>
                <a:gd name="T104" fmla="*/ 164 w 308"/>
                <a:gd name="T105" fmla="*/ 106 h 306"/>
                <a:gd name="T106" fmla="*/ 154 w 308"/>
                <a:gd name="T107" fmla="*/ 10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4" y="304"/>
                  </a:lnTo>
                  <a:lnTo>
                    <a:pt x="108" y="300"/>
                  </a:lnTo>
                  <a:lnTo>
                    <a:pt x="94" y="294"/>
                  </a:lnTo>
                  <a:lnTo>
                    <a:pt x="82" y="288"/>
                  </a:lnTo>
                  <a:lnTo>
                    <a:pt x="68" y="280"/>
                  </a:lnTo>
                  <a:lnTo>
                    <a:pt x="56" y="272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40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20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6" y="2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8" y="18"/>
                  </a:lnTo>
                  <a:lnTo>
                    <a:pt x="240" y="26"/>
                  </a:lnTo>
                  <a:lnTo>
                    <a:pt x="252" y="34"/>
                  </a:lnTo>
                  <a:lnTo>
                    <a:pt x="262" y="44"/>
                  </a:lnTo>
                  <a:lnTo>
                    <a:pt x="272" y="56"/>
                  </a:lnTo>
                  <a:lnTo>
                    <a:pt x="282" y="68"/>
                  </a:lnTo>
                  <a:lnTo>
                    <a:pt x="290" y="80"/>
                  </a:lnTo>
                  <a:lnTo>
                    <a:pt x="296" y="94"/>
                  </a:lnTo>
                  <a:lnTo>
                    <a:pt x="302" y="108"/>
                  </a:lnTo>
                  <a:lnTo>
                    <a:pt x="304" y="122"/>
                  </a:lnTo>
                  <a:lnTo>
                    <a:pt x="308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8" y="168"/>
                  </a:lnTo>
                  <a:lnTo>
                    <a:pt x="304" y="184"/>
                  </a:lnTo>
                  <a:lnTo>
                    <a:pt x="302" y="198"/>
                  </a:lnTo>
                  <a:lnTo>
                    <a:pt x="296" y="212"/>
                  </a:lnTo>
                  <a:lnTo>
                    <a:pt x="290" y="226"/>
                  </a:lnTo>
                  <a:lnTo>
                    <a:pt x="282" y="240"/>
                  </a:lnTo>
                  <a:lnTo>
                    <a:pt x="272" y="250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0"/>
                  </a:lnTo>
                  <a:lnTo>
                    <a:pt x="228" y="288"/>
                  </a:lnTo>
                  <a:lnTo>
                    <a:pt x="214" y="294"/>
                  </a:lnTo>
                  <a:lnTo>
                    <a:pt x="200" y="300"/>
                  </a:lnTo>
                  <a:lnTo>
                    <a:pt x="186" y="304"/>
                  </a:lnTo>
                  <a:lnTo>
                    <a:pt x="170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6" y="108"/>
                  </a:lnTo>
                  <a:lnTo>
                    <a:pt x="128" y="112"/>
                  </a:lnTo>
                  <a:lnTo>
                    <a:pt x="120" y="118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4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8" y="194"/>
                  </a:lnTo>
                  <a:lnTo>
                    <a:pt x="136" y="198"/>
                  </a:lnTo>
                  <a:lnTo>
                    <a:pt x="144" y="200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0"/>
                  </a:lnTo>
                  <a:lnTo>
                    <a:pt x="174" y="198"/>
                  </a:lnTo>
                  <a:lnTo>
                    <a:pt x="182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200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200" y="134"/>
                  </a:lnTo>
                  <a:lnTo>
                    <a:pt x="194" y="126"/>
                  </a:lnTo>
                  <a:lnTo>
                    <a:pt x="188" y="118"/>
                  </a:lnTo>
                  <a:lnTo>
                    <a:pt x="182" y="112"/>
                  </a:lnTo>
                  <a:lnTo>
                    <a:pt x="174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0"/>
            <p:cNvSpPr>
              <a:spLocks noEditPoints="1"/>
            </p:cNvSpPr>
            <p:nvPr/>
          </p:nvSpPr>
          <p:spPr bwMode="auto">
            <a:xfrm>
              <a:off x="7250039" y="2854566"/>
              <a:ext cx="186534" cy="186534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5413104" y="2621197"/>
              <a:ext cx="1326042" cy="1326043"/>
              <a:chOff x="5413104" y="2598477"/>
              <a:chExt cx="1326042" cy="1326043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5642613" y="3166154"/>
                <a:ext cx="838193" cy="391237"/>
              </a:xfrm>
              <a:custGeom>
                <a:avLst/>
                <a:gdLst>
                  <a:gd name="T0" fmla="*/ 1228 w 1384"/>
                  <a:gd name="T1" fmla="*/ 646 h 646"/>
                  <a:gd name="T2" fmla="*/ 1198 w 1384"/>
                  <a:gd name="T3" fmla="*/ 636 h 646"/>
                  <a:gd name="T4" fmla="*/ 1178 w 1384"/>
                  <a:gd name="T5" fmla="*/ 614 h 646"/>
                  <a:gd name="T6" fmla="*/ 1174 w 1384"/>
                  <a:gd name="T7" fmla="*/ 106 h 646"/>
                  <a:gd name="T8" fmla="*/ 1118 w 1384"/>
                  <a:gd name="T9" fmla="*/ 594 h 646"/>
                  <a:gd name="T10" fmla="*/ 1108 w 1384"/>
                  <a:gd name="T11" fmla="*/ 622 h 646"/>
                  <a:gd name="T12" fmla="*/ 1086 w 1384"/>
                  <a:gd name="T13" fmla="*/ 642 h 646"/>
                  <a:gd name="T14" fmla="*/ 824 w 1384"/>
                  <a:gd name="T15" fmla="*/ 646 h 646"/>
                  <a:gd name="T16" fmla="*/ 804 w 1384"/>
                  <a:gd name="T17" fmla="*/ 642 h 646"/>
                  <a:gd name="T18" fmla="*/ 780 w 1384"/>
                  <a:gd name="T19" fmla="*/ 622 h 646"/>
                  <a:gd name="T20" fmla="*/ 772 w 1384"/>
                  <a:gd name="T21" fmla="*/ 594 h 646"/>
                  <a:gd name="T22" fmla="*/ 714 w 1384"/>
                  <a:gd name="T23" fmla="*/ 594 h 646"/>
                  <a:gd name="T24" fmla="*/ 710 w 1384"/>
                  <a:gd name="T25" fmla="*/ 614 h 646"/>
                  <a:gd name="T26" fmla="*/ 690 w 1384"/>
                  <a:gd name="T27" fmla="*/ 636 h 646"/>
                  <a:gd name="T28" fmla="*/ 662 w 1384"/>
                  <a:gd name="T29" fmla="*/ 646 h 646"/>
                  <a:gd name="T30" fmla="*/ 410 w 1384"/>
                  <a:gd name="T31" fmla="*/ 644 h 646"/>
                  <a:gd name="T32" fmla="*/ 384 w 1384"/>
                  <a:gd name="T33" fmla="*/ 630 h 646"/>
                  <a:gd name="T34" fmla="*/ 368 w 1384"/>
                  <a:gd name="T35" fmla="*/ 604 h 646"/>
                  <a:gd name="T36" fmla="*/ 310 w 1384"/>
                  <a:gd name="T37" fmla="*/ 322 h 646"/>
                  <a:gd name="T38" fmla="*/ 310 w 1384"/>
                  <a:gd name="T39" fmla="*/ 604 h 646"/>
                  <a:gd name="T40" fmla="*/ 296 w 1384"/>
                  <a:gd name="T41" fmla="*/ 630 h 646"/>
                  <a:gd name="T42" fmla="*/ 268 w 1384"/>
                  <a:gd name="T43" fmla="*/ 644 h 646"/>
                  <a:gd name="T44" fmla="*/ 52 w 1384"/>
                  <a:gd name="T45" fmla="*/ 646 h 646"/>
                  <a:gd name="T46" fmla="*/ 24 w 1384"/>
                  <a:gd name="T47" fmla="*/ 636 h 646"/>
                  <a:gd name="T48" fmla="*/ 4 w 1384"/>
                  <a:gd name="T49" fmla="*/ 614 h 646"/>
                  <a:gd name="T50" fmla="*/ 0 w 1384"/>
                  <a:gd name="T51" fmla="*/ 594 h 646"/>
                  <a:gd name="T52" fmla="*/ 10 w 1384"/>
                  <a:gd name="T53" fmla="*/ 564 h 646"/>
                  <a:gd name="T54" fmla="*/ 32 w 1384"/>
                  <a:gd name="T55" fmla="*/ 544 h 646"/>
                  <a:gd name="T56" fmla="*/ 206 w 1384"/>
                  <a:gd name="T57" fmla="*/ 540 h 646"/>
                  <a:gd name="T58" fmla="*/ 208 w 1384"/>
                  <a:gd name="T59" fmla="*/ 278 h 646"/>
                  <a:gd name="T60" fmla="*/ 228 w 1384"/>
                  <a:gd name="T61" fmla="*/ 240 h 646"/>
                  <a:gd name="T62" fmla="*/ 266 w 1384"/>
                  <a:gd name="T63" fmla="*/ 218 h 646"/>
                  <a:gd name="T64" fmla="*/ 398 w 1384"/>
                  <a:gd name="T65" fmla="*/ 218 h 646"/>
                  <a:gd name="T66" fmla="*/ 440 w 1384"/>
                  <a:gd name="T67" fmla="*/ 230 h 646"/>
                  <a:gd name="T68" fmla="*/ 466 w 1384"/>
                  <a:gd name="T69" fmla="*/ 264 h 646"/>
                  <a:gd name="T70" fmla="*/ 472 w 1384"/>
                  <a:gd name="T71" fmla="*/ 540 h 646"/>
                  <a:gd name="T72" fmla="*/ 608 w 1384"/>
                  <a:gd name="T73" fmla="*/ 152 h 646"/>
                  <a:gd name="T74" fmla="*/ 622 w 1384"/>
                  <a:gd name="T75" fmla="*/ 110 h 646"/>
                  <a:gd name="T76" fmla="*/ 654 w 1384"/>
                  <a:gd name="T77" fmla="*/ 82 h 646"/>
                  <a:gd name="T78" fmla="*/ 800 w 1384"/>
                  <a:gd name="T79" fmla="*/ 76 h 646"/>
                  <a:gd name="T80" fmla="*/ 830 w 1384"/>
                  <a:gd name="T81" fmla="*/ 82 h 646"/>
                  <a:gd name="T82" fmla="*/ 864 w 1384"/>
                  <a:gd name="T83" fmla="*/ 110 h 646"/>
                  <a:gd name="T84" fmla="*/ 876 w 1384"/>
                  <a:gd name="T85" fmla="*/ 152 h 646"/>
                  <a:gd name="T86" fmla="*/ 1012 w 1384"/>
                  <a:gd name="T87" fmla="*/ 76 h 646"/>
                  <a:gd name="T88" fmla="*/ 1018 w 1384"/>
                  <a:gd name="T89" fmla="*/ 46 h 646"/>
                  <a:gd name="T90" fmla="*/ 1046 w 1384"/>
                  <a:gd name="T91" fmla="*/ 12 h 646"/>
                  <a:gd name="T92" fmla="*/ 1088 w 1384"/>
                  <a:gd name="T93" fmla="*/ 0 h 646"/>
                  <a:gd name="T94" fmla="*/ 1220 w 1384"/>
                  <a:gd name="T95" fmla="*/ 2 h 646"/>
                  <a:gd name="T96" fmla="*/ 1258 w 1384"/>
                  <a:gd name="T97" fmla="*/ 22 h 646"/>
                  <a:gd name="T98" fmla="*/ 1278 w 1384"/>
                  <a:gd name="T99" fmla="*/ 60 h 646"/>
                  <a:gd name="T100" fmla="*/ 1332 w 1384"/>
                  <a:gd name="T101" fmla="*/ 540 h 646"/>
                  <a:gd name="T102" fmla="*/ 1352 w 1384"/>
                  <a:gd name="T103" fmla="*/ 544 h 646"/>
                  <a:gd name="T104" fmla="*/ 1376 w 1384"/>
                  <a:gd name="T105" fmla="*/ 564 h 646"/>
                  <a:gd name="T106" fmla="*/ 1384 w 1384"/>
                  <a:gd name="T107" fmla="*/ 594 h 646"/>
                  <a:gd name="T108" fmla="*/ 1380 w 1384"/>
                  <a:gd name="T109" fmla="*/ 614 h 646"/>
                  <a:gd name="T110" fmla="*/ 1362 w 1384"/>
                  <a:gd name="T111" fmla="*/ 636 h 646"/>
                  <a:gd name="T112" fmla="*/ 1332 w 1384"/>
                  <a:gd name="T113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4" h="646">
                    <a:moveTo>
                      <a:pt x="1332" y="646"/>
                    </a:moveTo>
                    <a:lnTo>
                      <a:pt x="1228" y="646"/>
                    </a:lnTo>
                    <a:lnTo>
                      <a:pt x="1228" y="646"/>
                    </a:lnTo>
                    <a:lnTo>
                      <a:pt x="1216" y="644"/>
                    </a:lnTo>
                    <a:lnTo>
                      <a:pt x="1206" y="642"/>
                    </a:lnTo>
                    <a:lnTo>
                      <a:pt x="1198" y="636"/>
                    </a:lnTo>
                    <a:lnTo>
                      <a:pt x="1190" y="630"/>
                    </a:lnTo>
                    <a:lnTo>
                      <a:pt x="1184" y="622"/>
                    </a:lnTo>
                    <a:lnTo>
                      <a:pt x="1178" y="614"/>
                    </a:lnTo>
                    <a:lnTo>
                      <a:pt x="1176" y="604"/>
                    </a:lnTo>
                    <a:lnTo>
                      <a:pt x="1174" y="594"/>
                    </a:lnTo>
                    <a:lnTo>
                      <a:pt x="1174" y="106"/>
                    </a:lnTo>
                    <a:lnTo>
                      <a:pt x="1118" y="106"/>
                    </a:lnTo>
                    <a:lnTo>
                      <a:pt x="1118" y="594"/>
                    </a:lnTo>
                    <a:lnTo>
                      <a:pt x="1118" y="594"/>
                    </a:lnTo>
                    <a:lnTo>
                      <a:pt x="1116" y="604"/>
                    </a:lnTo>
                    <a:lnTo>
                      <a:pt x="1114" y="614"/>
                    </a:lnTo>
                    <a:lnTo>
                      <a:pt x="1108" y="622"/>
                    </a:lnTo>
                    <a:lnTo>
                      <a:pt x="1102" y="630"/>
                    </a:lnTo>
                    <a:lnTo>
                      <a:pt x="1094" y="636"/>
                    </a:lnTo>
                    <a:lnTo>
                      <a:pt x="1086" y="642"/>
                    </a:lnTo>
                    <a:lnTo>
                      <a:pt x="1076" y="644"/>
                    </a:lnTo>
                    <a:lnTo>
                      <a:pt x="1064" y="646"/>
                    </a:lnTo>
                    <a:lnTo>
                      <a:pt x="824" y="646"/>
                    </a:lnTo>
                    <a:lnTo>
                      <a:pt x="824" y="646"/>
                    </a:lnTo>
                    <a:lnTo>
                      <a:pt x="814" y="644"/>
                    </a:lnTo>
                    <a:lnTo>
                      <a:pt x="804" y="642"/>
                    </a:lnTo>
                    <a:lnTo>
                      <a:pt x="794" y="636"/>
                    </a:lnTo>
                    <a:lnTo>
                      <a:pt x="786" y="630"/>
                    </a:lnTo>
                    <a:lnTo>
                      <a:pt x="780" y="622"/>
                    </a:lnTo>
                    <a:lnTo>
                      <a:pt x="776" y="614"/>
                    </a:lnTo>
                    <a:lnTo>
                      <a:pt x="772" y="604"/>
                    </a:lnTo>
                    <a:lnTo>
                      <a:pt x="772" y="594"/>
                    </a:lnTo>
                    <a:lnTo>
                      <a:pt x="772" y="182"/>
                    </a:lnTo>
                    <a:lnTo>
                      <a:pt x="714" y="182"/>
                    </a:lnTo>
                    <a:lnTo>
                      <a:pt x="714" y="594"/>
                    </a:lnTo>
                    <a:lnTo>
                      <a:pt x="714" y="594"/>
                    </a:lnTo>
                    <a:lnTo>
                      <a:pt x="712" y="604"/>
                    </a:lnTo>
                    <a:lnTo>
                      <a:pt x="710" y="614"/>
                    </a:lnTo>
                    <a:lnTo>
                      <a:pt x="706" y="622"/>
                    </a:lnTo>
                    <a:lnTo>
                      <a:pt x="698" y="630"/>
                    </a:lnTo>
                    <a:lnTo>
                      <a:pt x="690" y="636"/>
                    </a:lnTo>
                    <a:lnTo>
                      <a:pt x="682" y="642"/>
                    </a:lnTo>
                    <a:lnTo>
                      <a:pt x="672" y="644"/>
                    </a:lnTo>
                    <a:lnTo>
                      <a:pt x="662" y="646"/>
                    </a:lnTo>
                    <a:lnTo>
                      <a:pt x="420" y="646"/>
                    </a:lnTo>
                    <a:lnTo>
                      <a:pt x="420" y="646"/>
                    </a:lnTo>
                    <a:lnTo>
                      <a:pt x="410" y="644"/>
                    </a:lnTo>
                    <a:lnTo>
                      <a:pt x="400" y="642"/>
                    </a:lnTo>
                    <a:lnTo>
                      <a:pt x="390" y="636"/>
                    </a:lnTo>
                    <a:lnTo>
                      <a:pt x="384" y="630"/>
                    </a:lnTo>
                    <a:lnTo>
                      <a:pt x="376" y="622"/>
                    </a:lnTo>
                    <a:lnTo>
                      <a:pt x="372" y="614"/>
                    </a:lnTo>
                    <a:lnTo>
                      <a:pt x="368" y="604"/>
                    </a:lnTo>
                    <a:lnTo>
                      <a:pt x="368" y="594"/>
                    </a:lnTo>
                    <a:lnTo>
                      <a:pt x="368" y="322"/>
                    </a:lnTo>
                    <a:lnTo>
                      <a:pt x="310" y="322"/>
                    </a:lnTo>
                    <a:lnTo>
                      <a:pt x="310" y="594"/>
                    </a:lnTo>
                    <a:lnTo>
                      <a:pt x="310" y="594"/>
                    </a:lnTo>
                    <a:lnTo>
                      <a:pt x="310" y="604"/>
                    </a:lnTo>
                    <a:lnTo>
                      <a:pt x="306" y="614"/>
                    </a:lnTo>
                    <a:lnTo>
                      <a:pt x="302" y="622"/>
                    </a:lnTo>
                    <a:lnTo>
                      <a:pt x="296" y="630"/>
                    </a:lnTo>
                    <a:lnTo>
                      <a:pt x="288" y="636"/>
                    </a:lnTo>
                    <a:lnTo>
                      <a:pt x="278" y="642"/>
                    </a:lnTo>
                    <a:lnTo>
                      <a:pt x="268" y="644"/>
                    </a:lnTo>
                    <a:lnTo>
                      <a:pt x="258" y="646"/>
                    </a:lnTo>
                    <a:lnTo>
                      <a:pt x="52" y="646"/>
                    </a:lnTo>
                    <a:lnTo>
                      <a:pt x="52" y="646"/>
                    </a:lnTo>
                    <a:lnTo>
                      <a:pt x="42" y="644"/>
                    </a:lnTo>
                    <a:lnTo>
                      <a:pt x="32" y="642"/>
                    </a:lnTo>
                    <a:lnTo>
                      <a:pt x="24" y="636"/>
                    </a:lnTo>
                    <a:lnTo>
                      <a:pt x="16" y="630"/>
                    </a:lnTo>
                    <a:lnTo>
                      <a:pt x="10" y="622"/>
                    </a:lnTo>
                    <a:lnTo>
                      <a:pt x="4" y="614"/>
                    </a:lnTo>
                    <a:lnTo>
                      <a:pt x="2" y="604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2" y="582"/>
                    </a:lnTo>
                    <a:lnTo>
                      <a:pt x="4" y="572"/>
                    </a:lnTo>
                    <a:lnTo>
                      <a:pt x="10" y="564"/>
                    </a:lnTo>
                    <a:lnTo>
                      <a:pt x="16" y="556"/>
                    </a:lnTo>
                    <a:lnTo>
                      <a:pt x="24" y="550"/>
                    </a:lnTo>
                    <a:lnTo>
                      <a:pt x="32" y="544"/>
                    </a:lnTo>
                    <a:lnTo>
                      <a:pt x="42" y="542"/>
                    </a:lnTo>
                    <a:lnTo>
                      <a:pt x="52" y="540"/>
                    </a:lnTo>
                    <a:lnTo>
                      <a:pt x="206" y="54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08" y="278"/>
                    </a:lnTo>
                    <a:lnTo>
                      <a:pt x="212" y="264"/>
                    </a:lnTo>
                    <a:lnTo>
                      <a:pt x="218" y="250"/>
                    </a:lnTo>
                    <a:lnTo>
                      <a:pt x="228" y="240"/>
                    </a:lnTo>
                    <a:lnTo>
                      <a:pt x="238" y="230"/>
                    </a:lnTo>
                    <a:lnTo>
                      <a:pt x="252" y="224"/>
                    </a:lnTo>
                    <a:lnTo>
                      <a:pt x="266" y="218"/>
                    </a:lnTo>
                    <a:lnTo>
                      <a:pt x="280" y="218"/>
                    </a:lnTo>
                    <a:lnTo>
                      <a:pt x="398" y="218"/>
                    </a:lnTo>
                    <a:lnTo>
                      <a:pt x="398" y="218"/>
                    </a:lnTo>
                    <a:lnTo>
                      <a:pt x="412" y="218"/>
                    </a:lnTo>
                    <a:lnTo>
                      <a:pt x="426" y="224"/>
                    </a:lnTo>
                    <a:lnTo>
                      <a:pt x="440" y="230"/>
                    </a:lnTo>
                    <a:lnTo>
                      <a:pt x="450" y="240"/>
                    </a:lnTo>
                    <a:lnTo>
                      <a:pt x="460" y="250"/>
                    </a:lnTo>
                    <a:lnTo>
                      <a:pt x="466" y="264"/>
                    </a:lnTo>
                    <a:lnTo>
                      <a:pt x="472" y="278"/>
                    </a:lnTo>
                    <a:lnTo>
                      <a:pt x="472" y="292"/>
                    </a:lnTo>
                    <a:lnTo>
                      <a:pt x="472" y="540"/>
                    </a:lnTo>
                    <a:lnTo>
                      <a:pt x="608" y="540"/>
                    </a:lnTo>
                    <a:lnTo>
                      <a:pt x="608" y="152"/>
                    </a:lnTo>
                    <a:lnTo>
                      <a:pt x="608" y="152"/>
                    </a:lnTo>
                    <a:lnTo>
                      <a:pt x="610" y="136"/>
                    </a:lnTo>
                    <a:lnTo>
                      <a:pt x="614" y="122"/>
                    </a:lnTo>
                    <a:lnTo>
                      <a:pt x="622" y="110"/>
                    </a:lnTo>
                    <a:lnTo>
                      <a:pt x="632" y="98"/>
                    </a:lnTo>
                    <a:lnTo>
                      <a:pt x="642" y="90"/>
                    </a:lnTo>
                    <a:lnTo>
                      <a:pt x="654" y="82"/>
                    </a:lnTo>
                    <a:lnTo>
                      <a:pt x="668" y="78"/>
                    </a:lnTo>
                    <a:lnTo>
                      <a:pt x="684" y="76"/>
                    </a:lnTo>
                    <a:lnTo>
                      <a:pt x="800" y="76"/>
                    </a:lnTo>
                    <a:lnTo>
                      <a:pt x="800" y="76"/>
                    </a:lnTo>
                    <a:lnTo>
                      <a:pt x="816" y="78"/>
                    </a:lnTo>
                    <a:lnTo>
                      <a:pt x="830" y="82"/>
                    </a:lnTo>
                    <a:lnTo>
                      <a:pt x="842" y="90"/>
                    </a:lnTo>
                    <a:lnTo>
                      <a:pt x="854" y="98"/>
                    </a:lnTo>
                    <a:lnTo>
                      <a:pt x="864" y="110"/>
                    </a:lnTo>
                    <a:lnTo>
                      <a:pt x="870" y="122"/>
                    </a:lnTo>
                    <a:lnTo>
                      <a:pt x="874" y="136"/>
                    </a:lnTo>
                    <a:lnTo>
                      <a:pt x="876" y="152"/>
                    </a:lnTo>
                    <a:lnTo>
                      <a:pt x="876" y="540"/>
                    </a:lnTo>
                    <a:lnTo>
                      <a:pt x="1012" y="540"/>
                    </a:lnTo>
                    <a:lnTo>
                      <a:pt x="1012" y="76"/>
                    </a:lnTo>
                    <a:lnTo>
                      <a:pt x="1012" y="76"/>
                    </a:lnTo>
                    <a:lnTo>
                      <a:pt x="1014" y="60"/>
                    </a:lnTo>
                    <a:lnTo>
                      <a:pt x="1018" y="46"/>
                    </a:lnTo>
                    <a:lnTo>
                      <a:pt x="1026" y="34"/>
                    </a:lnTo>
                    <a:lnTo>
                      <a:pt x="1034" y="22"/>
                    </a:lnTo>
                    <a:lnTo>
                      <a:pt x="1046" y="12"/>
                    </a:lnTo>
                    <a:lnTo>
                      <a:pt x="1058" y="6"/>
                    </a:lnTo>
                    <a:lnTo>
                      <a:pt x="1072" y="2"/>
                    </a:lnTo>
                    <a:lnTo>
                      <a:pt x="1088" y="0"/>
                    </a:lnTo>
                    <a:lnTo>
                      <a:pt x="1204" y="0"/>
                    </a:lnTo>
                    <a:lnTo>
                      <a:pt x="1204" y="0"/>
                    </a:lnTo>
                    <a:lnTo>
                      <a:pt x="1220" y="2"/>
                    </a:lnTo>
                    <a:lnTo>
                      <a:pt x="1234" y="6"/>
                    </a:lnTo>
                    <a:lnTo>
                      <a:pt x="1246" y="12"/>
                    </a:lnTo>
                    <a:lnTo>
                      <a:pt x="1258" y="22"/>
                    </a:lnTo>
                    <a:lnTo>
                      <a:pt x="1266" y="34"/>
                    </a:lnTo>
                    <a:lnTo>
                      <a:pt x="1274" y="46"/>
                    </a:lnTo>
                    <a:lnTo>
                      <a:pt x="1278" y="60"/>
                    </a:lnTo>
                    <a:lnTo>
                      <a:pt x="1280" y="76"/>
                    </a:lnTo>
                    <a:lnTo>
                      <a:pt x="1280" y="540"/>
                    </a:lnTo>
                    <a:lnTo>
                      <a:pt x="1332" y="540"/>
                    </a:lnTo>
                    <a:lnTo>
                      <a:pt x="1332" y="540"/>
                    </a:lnTo>
                    <a:lnTo>
                      <a:pt x="1342" y="542"/>
                    </a:lnTo>
                    <a:lnTo>
                      <a:pt x="1352" y="544"/>
                    </a:lnTo>
                    <a:lnTo>
                      <a:pt x="1362" y="550"/>
                    </a:lnTo>
                    <a:lnTo>
                      <a:pt x="1370" y="556"/>
                    </a:lnTo>
                    <a:lnTo>
                      <a:pt x="1376" y="564"/>
                    </a:lnTo>
                    <a:lnTo>
                      <a:pt x="1380" y="572"/>
                    </a:lnTo>
                    <a:lnTo>
                      <a:pt x="1384" y="582"/>
                    </a:lnTo>
                    <a:lnTo>
                      <a:pt x="1384" y="594"/>
                    </a:lnTo>
                    <a:lnTo>
                      <a:pt x="1384" y="594"/>
                    </a:lnTo>
                    <a:lnTo>
                      <a:pt x="1384" y="604"/>
                    </a:lnTo>
                    <a:lnTo>
                      <a:pt x="1380" y="614"/>
                    </a:lnTo>
                    <a:lnTo>
                      <a:pt x="1376" y="622"/>
                    </a:lnTo>
                    <a:lnTo>
                      <a:pt x="1370" y="630"/>
                    </a:lnTo>
                    <a:lnTo>
                      <a:pt x="1362" y="636"/>
                    </a:lnTo>
                    <a:lnTo>
                      <a:pt x="1352" y="642"/>
                    </a:lnTo>
                    <a:lnTo>
                      <a:pt x="1342" y="644"/>
                    </a:lnTo>
                    <a:lnTo>
                      <a:pt x="1332" y="646"/>
                    </a:lnTo>
                    <a:lnTo>
                      <a:pt x="1332" y="64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41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6"/>
              <p:cNvSpPr>
                <a:spLocks noEditPoints="1"/>
              </p:cNvSpPr>
              <p:nvPr/>
            </p:nvSpPr>
            <p:spPr bwMode="auto">
              <a:xfrm>
                <a:off x="5757683" y="2925113"/>
                <a:ext cx="184112" cy="184112"/>
              </a:xfrm>
              <a:custGeom>
                <a:avLst/>
                <a:gdLst>
                  <a:gd name="T0" fmla="*/ 152 w 304"/>
                  <a:gd name="T1" fmla="*/ 304 h 304"/>
                  <a:gd name="T2" fmla="*/ 122 w 304"/>
                  <a:gd name="T3" fmla="*/ 302 h 304"/>
                  <a:gd name="T4" fmla="*/ 92 w 304"/>
                  <a:gd name="T5" fmla="*/ 292 h 304"/>
                  <a:gd name="T6" fmla="*/ 66 w 304"/>
                  <a:gd name="T7" fmla="*/ 278 h 304"/>
                  <a:gd name="T8" fmla="*/ 44 w 304"/>
                  <a:gd name="T9" fmla="*/ 260 h 304"/>
                  <a:gd name="T10" fmla="*/ 26 w 304"/>
                  <a:gd name="T11" fmla="*/ 238 h 304"/>
                  <a:gd name="T12" fmla="*/ 12 w 304"/>
                  <a:gd name="T13" fmla="*/ 212 h 304"/>
                  <a:gd name="T14" fmla="*/ 2 w 304"/>
                  <a:gd name="T15" fmla="*/ 182 h 304"/>
                  <a:gd name="T16" fmla="*/ 0 w 304"/>
                  <a:gd name="T17" fmla="*/ 152 h 304"/>
                  <a:gd name="T18" fmla="*/ 0 w 304"/>
                  <a:gd name="T19" fmla="*/ 136 h 304"/>
                  <a:gd name="T20" fmla="*/ 6 w 304"/>
                  <a:gd name="T21" fmla="*/ 106 h 304"/>
                  <a:gd name="T22" fmla="*/ 18 w 304"/>
                  <a:gd name="T23" fmla="*/ 80 h 304"/>
                  <a:gd name="T24" fmla="*/ 34 w 304"/>
                  <a:gd name="T25" fmla="*/ 56 h 304"/>
                  <a:gd name="T26" fmla="*/ 56 w 304"/>
                  <a:gd name="T27" fmla="*/ 34 h 304"/>
                  <a:gd name="T28" fmla="*/ 80 w 304"/>
                  <a:gd name="T29" fmla="*/ 18 h 304"/>
                  <a:gd name="T30" fmla="*/ 106 w 304"/>
                  <a:gd name="T31" fmla="*/ 6 h 304"/>
                  <a:gd name="T32" fmla="*/ 136 w 304"/>
                  <a:gd name="T33" fmla="*/ 0 h 304"/>
                  <a:gd name="T34" fmla="*/ 152 w 304"/>
                  <a:gd name="T35" fmla="*/ 0 h 304"/>
                  <a:gd name="T36" fmla="*/ 182 w 304"/>
                  <a:gd name="T37" fmla="*/ 2 h 304"/>
                  <a:gd name="T38" fmla="*/ 212 w 304"/>
                  <a:gd name="T39" fmla="*/ 12 h 304"/>
                  <a:gd name="T40" fmla="*/ 238 w 304"/>
                  <a:gd name="T41" fmla="*/ 26 h 304"/>
                  <a:gd name="T42" fmla="*/ 260 w 304"/>
                  <a:gd name="T43" fmla="*/ 44 h 304"/>
                  <a:gd name="T44" fmla="*/ 278 w 304"/>
                  <a:gd name="T45" fmla="*/ 66 h 304"/>
                  <a:gd name="T46" fmla="*/ 292 w 304"/>
                  <a:gd name="T47" fmla="*/ 92 h 304"/>
                  <a:gd name="T48" fmla="*/ 302 w 304"/>
                  <a:gd name="T49" fmla="*/ 122 h 304"/>
                  <a:gd name="T50" fmla="*/ 304 w 304"/>
                  <a:gd name="T51" fmla="*/ 152 h 304"/>
                  <a:gd name="T52" fmla="*/ 304 w 304"/>
                  <a:gd name="T53" fmla="*/ 168 h 304"/>
                  <a:gd name="T54" fmla="*/ 298 w 304"/>
                  <a:gd name="T55" fmla="*/ 198 h 304"/>
                  <a:gd name="T56" fmla="*/ 286 w 304"/>
                  <a:gd name="T57" fmla="*/ 224 h 304"/>
                  <a:gd name="T58" fmla="*/ 270 w 304"/>
                  <a:gd name="T59" fmla="*/ 250 h 304"/>
                  <a:gd name="T60" fmla="*/ 250 w 304"/>
                  <a:gd name="T61" fmla="*/ 270 h 304"/>
                  <a:gd name="T62" fmla="*/ 224 w 304"/>
                  <a:gd name="T63" fmla="*/ 286 h 304"/>
                  <a:gd name="T64" fmla="*/ 198 w 304"/>
                  <a:gd name="T65" fmla="*/ 298 h 304"/>
                  <a:gd name="T66" fmla="*/ 168 w 304"/>
                  <a:gd name="T67" fmla="*/ 304 h 304"/>
                  <a:gd name="T68" fmla="*/ 152 w 304"/>
                  <a:gd name="T69" fmla="*/ 304 h 304"/>
                  <a:gd name="T70" fmla="*/ 152 w 304"/>
                  <a:gd name="T71" fmla="*/ 104 h 304"/>
                  <a:gd name="T72" fmla="*/ 134 w 304"/>
                  <a:gd name="T73" fmla="*/ 108 h 304"/>
                  <a:gd name="T74" fmla="*/ 118 w 304"/>
                  <a:gd name="T75" fmla="*/ 118 h 304"/>
                  <a:gd name="T76" fmla="*/ 108 w 304"/>
                  <a:gd name="T77" fmla="*/ 134 h 304"/>
                  <a:gd name="T78" fmla="*/ 104 w 304"/>
                  <a:gd name="T79" fmla="*/ 152 h 304"/>
                  <a:gd name="T80" fmla="*/ 106 w 304"/>
                  <a:gd name="T81" fmla="*/ 162 h 304"/>
                  <a:gd name="T82" fmla="*/ 112 w 304"/>
                  <a:gd name="T83" fmla="*/ 178 h 304"/>
                  <a:gd name="T84" fmla="*/ 126 w 304"/>
                  <a:gd name="T85" fmla="*/ 192 h 304"/>
                  <a:gd name="T86" fmla="*/ 142 w 304"/>
                  <a:gd name="T87" fmla="*/ 198 h 304"/>
                  <a:gd name="T88" fmla="*/ 152 w 304"/>
                  <a:gd name="T89" fmla="*/ 200 h 304"/>
                  <a:gd name="T90" fmla="*/ 170 w 304"/>
                  <a:gd name="T91" fmla="*/ 196 h 304"/>
                  <a:gd name="T92" fmla="*/ 186 w 304"/>
                  <a:gd name="T93" fmla="*/ 186 h 304"/>
                  <a:gd name="T94" fmla="*/ 196 w 304"/>
                  <a:gd name="T95" fmla="*/ 170 h 304"/>
                  <a:gd name="T96" fmla="*/ 200 w 304"/>
                  <a:gd name="T97" fmla="*/ 152 h 304"/>
                  <a:gd name="T98" fmla="*/ 198 w 304"/>
                  <a:gd name="T99" fmla="*/ 142 h 304"/>
                  <a:gd name="T100" fmla="*/ 192 w 304"/>
                  <a:gd name="T101" fmla="*/ 126 h 304"/>
                  <a:gd name="T102" fmla="*/ 178 w 304"/>
                  <a:gd name="T103" fmla="*/ 112 h 304"/>
                  <a:gd name="T104" fmla="*/ 162 w 304"/>
                  <a:gd name="T105" fmla="*/ 106 h 304"/>
                  <a:gd name="T106" fmla="*/ 152 w 304"/>
                  <a:gd name="T107" fmla="*/ 1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4">
                    <a:moveTo>
                      <a:pt x="152" y="304"/>
                    </a:moveTo>
                    <a:lnTo>
                      <a:pt x="152" y="304"/>
                    </a:lnTo>
                    <a:lnTo>
                      <a:pt x="136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80" y="286"/>
                    </a:lnTo>
                    <a:lnTo>
                      <a:pt x="66" y="278"/>
                    </a:lnTo>
                    <a:lnTo>
                      <a:pt x="56" y="270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4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2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06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4" y="56"/>
                    </a:lnTo>
                    <a:lnTo>
                      <a:pt x="44" y="44"/>
                    </a:lnTo>
                    <a:lnTo>
                      <a:pt x="56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2" y="12"/>
                    </a:lnTo>
                    <a:lnTo>
                      <a:pt x="106" y="6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82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78" y="66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4" y="152"/>
                    </a:lnTo>
                    <a:lnTo>
                      <a:pt x="304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4"/>
                    </a:lnTo>
                    <a:lnTo>
                      <a:pt x="152" y="304"/>
                    </a:lnTo>
                    <a:close/>
                    <a:moveTo>
                      <a:pt x="152" y="104"/>
                    </a:moveTo>
                    <a:lnTo>
                      <a:pt x="152" y="104"/>
                    </a:lnTo>
                    <a:lnTo>
                      <a:pt x="142" y="106"/>
                    </a:lnTo>
                    <a:lnTo>
                      <a:pt x="134" y="108"/>
                    </a:lnTo>
                    <a:lnTo>
                      <a:pt x="126" y="112"/>
                    </a:lnTo>
                    <a:lnTo>
                      <a:pt x="118" y="118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2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6" y="162"/>
                    </a:lnTo>
                    <a:lnTo>
                      <a:pt x="108" y="170"/>
                    </a:lnTo>
                    <a:lnTo>
                      <a:pt x="112" y="178"/>
                    </a:lnTo>
                    <a:lnTo>
                      <a:pt x="118" y="186"/>
                    </a:lnTo>
                    <a:lnTo>
                      <a:pt x="126" y="192"/>
                    </a:lnTo>
                    <a:lnTo>
                      <a:pt x="134" y="196"/>
                    </a:lnTo>
                    <a:lnTo>
                      <a:pt x="142" y="198"/>
                    </a:lnTo>
                    <a:lnTo>
                      <a:pt x="152" y="200"/>
                    </a:lnTo>
                    <a:lnTo>
                      <a:pt x="152" y="200"/>
                    </a:lnTo>
                    <a:lnTo>
                      <a:pt x="162" y="198"/>
                    </a:lnTo>
                    <a:lnTo>
                      <a:pt x="170" y="196"/>
                    </a:lnTo>
                    <a:lnTo>
                      <a:pt x="178" y="192"/>
                    </a:lnTo>
                    <a:lnTo>
                      <a:pt x="186" y="186"/>
                    </a:lnTo>
                    <a:lnTo>
                      <a:pt x="192" y="178"/>
                    </a:lnTo>
                    <a:lnTo>
                      <a:pt x="196" y="170"/>
                    </a:lnTo>
                    <a:lnTo>
                      <a:pt x="198" y="16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98" y="142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18"/>
                    </a:lnTo>
                    <a:lnTo>
                      <a:pt x="178" y="112"/>
                    </a:lnTo>
                    <a:lnTo>
                      <a:pt x="170" y="108"/>
                    </a:lnTo>
                    <a:lnTo>
                      <a:pt x="162" y="106"/>
                    </a:lnTo>
                    <a:lnTo>
                      <a:pt x="152" y="104"/>
                    </a:lnTo>
                    <a:lnTo>
                      <a:pt x="152" y="104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41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7"/>
              <p:cNvSpPr>
                <a:spLocks noEditPoints="1"/>
              </p:cNvSpPr>
              <p:nvPr/>
            </p:nvSpPr>
            <p:spPr bwMode="auto">
              <a:xfrm>
                <a:off x="6002359" y="2994156"/>
                <a:ext cx="184112" cy="185323"/>
              </a:xfrm>
              <a:custGeom>
                <a:avLst/>
                <a:gdLst>
                  <a:gd name="T0" fmla="*/ 152 w 304"/>
                  <a:gd name="T1" fmla="*/ 306 h 306"/>
                  <a:gd name="T2" fmla="*/ 120 w 304"/>
                  <a:gd name="T3" fmla="*/ 302 h 306"/>
                  <a:gd name="T4" fmla="*/ 92 w 304"/>
                  <a:gd name="T5" fmla="*/ 294 h 306"/>
                  <a:gd name="T6" fmla="*/ 66 w 304"/>
                  <a:gd name="T7" fmla="*/ 280 h 306"/>
                  <a:gd name="T8" fmla="*/ 44 w 304"/>
                  <a:gd name="T9" fmla="*/ 262 h 306"/>
                  <a:gd name="T10" fmla="*/ 26 w 304"/>
                  <a:gd name="T11" fmla="*/ 238 h 306"/>
                  <a:gd name="T12" fmla="*/ 12 w 304"/>
                  <a:gd name="T13" fmla="*/ 212 h 306"/>
                  <a:gd name="T14" fmla="*/ 2 w 304"/>
                  <a:gd name="T15" fmla="*/ 184 h 306"/>
                  <a:gd name="T16" fmla="*/ 0 w 304"/>
                  <a:gd name="T17" fmla="*/ 154 h 306"/>
                  <a:gd name="T18" fmla="*/ 0 w 304"/>
                  <a:gd name="T19" fmla="*/ 138 h 306"/>
                  <a:gd name="T20" fmla="*/ 6 w 304"/>
                  <a:gd name="T21" fmla="*/ 108 h 306"/>
                  <a:gd name="T22" fmla="*/ 18 w 304"/>
                  <a:gd name="T23" fmla="*/ 80 h 306"/>
                  <a:gd name="T24" fmla="*/ 34 w 304"/>
                  <a:gd name="T25" fmla="*/ 56 h 306"/>
                  <a:gd name="T26" fmla="*/ 54 w 304"/>
                  <a:gd name="T27" fmla="*/ 36 h 306"/>
                  <a:gd name="T28" fmla="*/ 78 w 304"/>
                  <a:gd name="T29" fmla="*/ 20 h 306"/>
                  <a:gd name="T30" fmla="*/ 106 w 304"/>
                  <a:gd name="T31" fmla="*/ 8 h 306"/>
                  <a:gd name="T32" fmla="*/ 136 w 304"/>
                  <a:gd name="T33" fmla="*/ 2 h 306"/>
                  <a:gd name="T34" fmla="*/ 152 w 304"/>
                  <a:gd name="T35" fmla="*/ 0 h 306"/>
                  <a:gd name="T36" fmla="*/ 182 w 304"/>
                  <a:gd name="T37" fmla="*/ 4 h 306"/>
                  <a:gd name="T38" fmla="*/ 212 w 304"/>
                  <a:gd name="T39" fmla="*/ 12 h 306"/>
                  <a:gd name="T40" fmla="*/ 236 w 304"/>
                  <a:gd name="T41" fmla="*/ 26 h 306"/>
                  <a:gd name="T42" fmla="*/ 260 w 304"/>
                  <a:gd name="T43" fmla="*/ 46 h 306"/>
                  <a:gd name="T44" fmla="*/ 278 w 304"/>
                  <a:gd name="T45" fmla="*/ 68 h 306"/>
                  <a:gd name="T46" fmla="*/ 292 w 304"/>
                  <a:gd name="T47" fmla="*/ 94 h 306"/>
                  <a:gd name="T48" fmla="*/ 302 w 304"/>
                  <a:gd name="T49" fmla="*/ 122 h 306"/>
                  <a:gd name="T50" fmla="*/ 304 w 304"/>
                  <a:gd name="T51" fmla="*/ 154 h 306"/>
                  <a:gd name="T52" fmla="*/ 304 w 304"/>
                  <a:gd name="T53" fmla="*/ 168 h 306"/>
                  <a:gd name="T54" fmla="*/ 298 w 304"/>
                  <a:gd name="T55" fmla="*/ 198 h 306"/>
                  <a:gd name="T56" fmla="*/ 286 w 304"/>
                  <a:gd name="T57" fmla="*/ 226 h 306"/>
                  <a:gd name="T58" fmla="*/ 270 w 304"/>
                  <a:gd name="T59" fmla="*/ 250 h 306"/>
                  <a:gd name="T60" fmla="*/ 248 w 304"/>
                  <a:gd name="T61" fmla="*/ 272 h 306"/>
                  <a:gd name="T62" fmla="*/ 224 w 304"/>
                  <a:gd name="T63" fmla="*/ 288 h 306"/>
                  <a:gd name="T64" fmla="*/ 198 w 304"/>
                  <a:gd name="T65" fmla="*/ 300 h 306"/>
                  <a:gd name="T66" fmla="*/ 168 w 304"/>
                  <a:gd name="T67" fmla="*/ 306 h 306"/>
                  <a:gd name="T68" fmla="*/ 152 w 304"/>
                  <a:gd name="T69" fmla="*/ 306 h 306"/>
                  <a:gd name="T70" fmla="*/ 152 w 304"/>
                  <a:gd name="T71" fmla="*/ 106 h 306"/>
                  <a:gd name="T72" fmla="*/ 134 w 304"/>
                  <a:gd name="T73" fmla="*/ 110 h 306"/>
                  <a:gd name="T74" fmla="*/ 118 w 304"/>
                  <a:gd name="T75" fmla="*/ 120 h 306"/>
                  <a:gd name="T76" fmla="*/ 108 w 304"/>
                  <a:gd name="T77" fmla="*/ 134 h 306"/>
                  <a:gd name="T78" fmla="*/ 104 w 304"/>
                  <a:gd name="T79" fmla="*/ 154 h 306"/>
                  <a:gd name="T80" fmla="*/ 106 w 304"/>
                  <a:gd name="T81" fmla="*/ 164 h 306"/>
                  <a:gd name="T82" fmla="*/ 112 w 304"/>
                  <a:gd name="T83" fmla="*/ 180 h 306"/>
                  <a:gd name="T84" fmla="*/ 126 w 304"/>
                  <a:gd name="T85" fmla="*/ 192 h 306"/>
                  <a:gd name="T86" fmla="*/ 142 w 304"/>
                  <a:gd name="T87" fmla="*/ 200 h 306"/>
                  <a:gd name="T88" fmla="*/ 152 w 304"/>
                  <a:gd name="T89" fmla="*/ 202 h 306"/>
                  <a:gd name="T90" fmla="*/ 170 w 304"/>
                  <a:gd name="T91" fmla="*/ 198 h 306"/>
                  <a:gd name="T92" fmla="*/ 186 w 304"/>
                  <a:gd name="T93" fmla="*/ 188 h 306"/>
                  <a:gd name="T94" fmla="*/ 196 w 304"/>
                  <a:gd name="T95" fmla="*/ 172 h 306"/>
                  <a:gd name="T96" fmla="*/ 200 w 304"/>
                  <a:gd name="T97" fmla="*/ 154 h 306"/>
                  <a:gd name="T98" fmla="*/ 198 w 304"/>
                  <a:gd name="T99" fmla="*/ 144 h 306"/>
                  <a:gd name="T100" fmla="*/ 192 w 304"/>
                  <a:gd name="T101" fmla="*/ 126 h 306"/>
                  <a:gd name="T102" fmla="*/ 178 w 304"/>
                  <a:gd name="T103" fmla="*/ 114 h 306"/>
                  <a:gd name="T104" fmla="*/ 162 w 304"/>
                  <a:gd name="T105" fmla="*/ 106 h 306"/>
                  <a:gd name="T106" fmla="*/ 152 w 304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6">
                    <a:moveTo>
                      <a:pt x="152" y="306"/>
                    </a:moveTo>
                    <a:lnTo>
                      <a:pt x="152" y="306"/>
                    </a:lnTo>
                    <a:lnTo>
                      <a:pt x="136" y="306"/>
                    </a:lnTo>
                    <a:lnTo>
                      <a:pt x="120" y="302"/>
                    </a:lnTo>
                    <a:lnTo>
                      <a:pt x="106" y="300"/>
                    </a:lnTo>
                    <a:lnTo>
                      <a:pt x="92" y="294"/>
                    </a:lnTo>
                    <a:lnTo>
                      <a:pt x="78" y="288"/>
                    </a:lnTo>
                    <a:lnTo>
                      <a:pt x="66" y="280"/>
                    </a:lnTo>
                    <a:lnTo>
                      <a:pt x="54" y="272"/>
                    </a:lnTo>
                    <a:lnTo>
                      <a:pt x="44" y="262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2"/>
                    </a:lnTo>
                    <a:lnTo>
                      <a:pt x="6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4" y="56"/>
                    </a:lnTo>
                    <a:lnTo>
                      <a:pt x="44" y="46"/>
                    </a:lnTo>
                    <a:lnTo>
                      <a:pt x="54" y="36"/>
                    </a:lnTo>
                    <a:lnTo>
                      <a:pt x="66" y="26"/>
                    </a:lnTo>
                    <a:lnTo>
                      <a:pt x="78" y="20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0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4" y="20"/>
                    </a:lnTo>
                    <a:lnTo>
                      <a:pt x="236" y="26"/>
                    </a:lnTo>
                    <a:lnTo>
                      <a:pt x="248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4" y="154"/>
                    </a:lnTo>
                    <a:lnTo>
                      <a:pt x="304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6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48" y="272"/>
                    </a:lnTo>
                    <a:lnTo>
                      <a:pt x="236" y="280"/>
                    </a:lnTo>
                    <a:lnTo>
                      <a:pt x="224" y="288"/>
                    </a:lnTo>
                    <a:lnTo>
                      <a:pt x="212" y="294"/>
                    </a:lnTo>
                    <a:lnTo>
                      <a:pt x="198" y="300"/>
                    </a:lnTo>
                    <a:lnTo>
                      <a:pt x="182" y="302"/>
                    </a:lnTo>
                    <a:lnTo>
                      <a:pt x="168" y="306"/>
                    </a:lnTo>
                    <a:lnTo>
                      <a:pt x="152" y="306"/>
                    </a:lnTo>
                    <a:lnTo>
                      <a:pt x="152" y="306"/>
                    </a:lnTo>
                    <a:close/>
                    <a:moveTo>
                      <a:pt x="152" y="106"/>
                    </a:moveTo>
                    <a:lnTo>
                      <a:pt x="152" y="106"/>
                    </a:lnTo>
                    <a:lnTo>
                      <a:pt x="142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18" y="120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4"/>
                    </a:lnTo>
                    <a:lnTo>
                      <a:pt x="104" y="154"/>
                    </a:lnTo>
                    <a:lnTo>
                      <a:pt x="104" y="154"/>
                    </a:lnTo>
                    <a:lnTo>
                      <a:pt x="106" y="164"/>
                    </a:lnTo>
                    <a:lnTo>
                      <a:pt x="108" y="172"/>
                    </a:lnTo>
                    <a:lnTo>
                      <a:pt x="112" y="180"/>
                    </a:lnTo>
                    <a:lnTo>
                      <a:pt x="118" y="188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2" y="200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62" y="200"/>
                    </a:lnTo>
                    <a:lnTo>
                      <a:pt x="170" y="198"/>
                    </a:lnTo>
                    <a:lnTo>
                      <a:pt x="178" y="192"/>
                    </a:lnTo>
                    <a:lnTo>
                      <a:pt x="186" y="188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198" y="164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198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78" y="114"/>
                    </a:lnTo>
                    <a:lnTo>
                      <a:pt x="170" y="110"/>
                    </a:lnTo>
                    <a:lnTo>
                      <a:pt x="162" y="106"/>
                    </a:lnTo>
                    <a:lnTo>
                      <a:pt x="152" y="106"/>
                    </a:lnTo>
                    <a:lnTo>
                      <a:pt x="152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41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8"/>
              <p:cNvSpPr>
                <a:spLocks noEditPoints="1"/>
              </p:cNvSpPr>
              <p:nvPr/>
            </p:nvSpPr>
            <p:spPr bwMode="auto">
              <a:xfrm>
                <a:off x="6245822" y="2850015"/>
                <a:ext cx="185323" cy="185323"/>
              </a:xfrm>
              <a:custGeom>
                <a:avLst/>
                <a:gdLst>
                  <a:gd name="T0" fmla="*/ 154 w 306"/>
                  <a:gd name="T1" fmla="*/ 306 h 306"/>
                  <a:gd name="T2" fmla="*/ 122 w 306"/>
                  <a:gd name="T3" fmla="*/ 302 h 306"/>
                  <a:gd name="T4" fmla="*/ 94 w 306"/>
                  <a:gd name="T5" fmla="*/ 294 h 306"/>
                  <a:gd name="T6" fmla="*/ 68 w 306"/>
                  <a:gd name="T7" fmla="*/ 280 h 306"/>
                  <a:gd name="T8" fmla="*/ 46 w 306"/>
                  <a:gd name="T9" fmla="*/ 262 h 306"/>
                  <a:gd name="T10" fmla="*/ 26 w 306"/>
                  <a:gd name="T11" fmla="*/ 238 h 306"/>
                  <a:gd name="T12" fmla="*/ 12 w 306"/>
                  <a:gd name="T13" fmla="*/ 212 h 306"/>
                  <a:gd name="T14" fmla="*/ 4 w 306"/>
                  <a:gd name="T15" fmla="*/ 184 h 306"/>
                  <a:gd name="T16" fmla="*/ 0 w 306"/>
                  <a:gd name="T17" fmla="*/ 154 h 306"/>
                  <a:gd name="T18" fmla="*/ 2 w 306"/>
                  <a:gd name="T19" fmla="*/ 138 h 306"/>
                  <a:gd name="T20" fmla="*/ 8 w 306"/>
                  <a:gd name="T21" fmla="*/ 108 h 306"/>
                  <a:gd name="T22" fmla="*/ 18 w 306"/>
                  <a:gd name="T23" fmla="*/ 80 h 306"/>
                  <a:gd name="T24" fmla="*/ 36 w 306"/>
                  <a:gd name="T25" fmla="*/ 56 h 306"/>
                  <a:gd name="T26" fmla="*/ 56 w 306"/>
                  <a:gd name="T27" fmla="*/ 36 h 306"/>
                  <a:gd name="T28" fmla="*/ 80 w 306"/>
                  <a:gd name="T29" fmla="*/ 18 h 306"/>
                  <a:gd name="T30" fmla="*/ 108 w 306"/>
                  <a:gd name="T31" fmla="*/ 8 h 306"/>
                  <a:gd name="T32" fmla="*/ 138 w 306"/>
                  <a:gd name="T33" fmla="*/ 2 h 306"/>
                  <a:gd name="T34" fmla="*/ 154 w 306"/>
                  <a:gd name="T35" fmla="*/ 0 h 306"/>
                  <a:gd name="T36" fmla="*/ 184 w 306"/>
                  <a:gd name="T37" fmla="*/ 4 h 306"/>
                  <a:gd name="T38" fmla="*/ 212 w 306"/>
                  <a:gd name="T39" fmla="*/ 12 h 306"/>
                  <a:gd name="T40" fmla="*/ 238 w 306"/>
                  <a:gd name="T41" fmla="*/ 26 h 306"/>
                  <a:gd name="T42" fmla="*/ 260 w 306"/>
                  <a:gd name="T43" fmla="*/ 46 h 306"/>
                  <a:gd name="T44" fmla="*/ 280 w 306"/>
                  <a:gd name="T45" fmla="*/ 68 h 306"/>
                  <a:gd name="T46" fmla="*/ 294 w 306"/>
                  <a:gd name="T47" fmla="*/ 94 h 306"/>
                  <a:gd name="T48" fmla="*/ 302 w 306"/>
                  <a:gd name="T49" fmla="*/ 122 h 306"/>
                  <a:gd name="T50" fmla="*/ 306 w 306"/>
                  <a:gd name="T51" fmla="*/ 154 h 306"/>
                  <a:gd name="T52" fmla="*/ 304 w 306"/>
                  <a:gd name="T53" fmla="*/ 168 h 306"/>
                  <a:gd name="T54" fmla="*/ 298 w 306"/>
                  <a:gd name="T55" fmla="*/ 198 h 306"/>
                  <a:gd name="T56" fmla="*/ 288 w 306"/>
                  <a:gd name="T57" fmla="*/ 226 h 306"/>
                  <a:gd name="T58" fmla="*/ 270 w 306"/>
                  <a:gd name="T59" fmla="*/ 250 h 306"/>
                  <a:gd name="T60" fmla="*/ 250 w 306"/>
                  <a:gd name="T61" fmla="*/ 270 h 306"/>
                  <a:gd name="T62" fmla="*/ 226 w 306"/>
                  <a:gd name="T63" fmla="*/ 288 h 306"/>
                  <a:gd name="T64" fmla="*/ 198 w 306"/>
                  <a:gd name="T65" fmla="*/ 298 h 306"/>
                  <a:gd name="T66" fmla="*/ 168 w 306"/>
                  <a:gd name="T67" fmla="*/ 306 h 306"/>
                  <a:gd name="T68" fmla="*/ 154 w 306"/>
                  <a:gd name="T69" fmla="*/ 306 h 306"/>
                  <a:gd name="T70" fmla="*/ 154 w 306"/>
                  <a:gd name="T71" fmla="*/ 106 h 306"/>
                  <a:gd name="T72" fmla="*/ 134 w 306"/>
                  <a:gd name="T73" fmla="*/ 110 h 306"/>
                  <a:gd name="T74" fmla="*/ 120 w 306"/>
                  <a:gd name="T75" fmla="*/ 120 h 306"/>
                  <a:gd name="T76" fmla="*/ 110 w 306"/>
                  <a:gd name="T77" fmla="*/ 134 h 306"/>
                  <a:gd name="T78" fmla="*/ 106 w 306"/>
                  <a:gd name="T79" fmla="*/ 154 h 306"/>
                  <a:gd name="T80" fmla="*/ 106 w 306"/>
                  <a:gd name="T81" fmla="*/ 162 h 306"/>
                  <a:gd name="T82" fmla="*/ 114 w 306"/>
                  <a:gd name="T83" fmla="*/ 180 h 306"/>
                  <a:gd name="T84" fmla="*/ 126 w 306"/>
                  <a:gd name="T85" fmla="*/ 192 h 306"/>
                  <a:gd name="T86" fmla="*/ 144 w 306"/>
                  <a:gd name="T87" fmla="*/ 200 h 306"/>
                  <a:gd name="T88" fmla="*/ 154 w 306"/>
                  <a:gd name="T89" fmla="*/ 200 h 306"/>
                  <a:gd name="T90" fmla="*/ 172 w 306"/>
                  <a:gd name="T91" fmla="*/ 198 h 306"/>
                  <a:gd name="T92" fmla="*/ 186 w 306"/>
                  <a:gd name="T93" fmla="*/ 186 h 306"/>
                  <a:gd name="T94" fmla="*/ 196 w 306"/>
                  <a:gd name="T95" fmla="*/ 172 h 306"/>
                  <a:gd name="T96" fmla="*/ 200 w 306"/>
                  <a:gd name="T97" fmla="*/ 154 h 306"/>
                  <a:gd name="T98" fmla="*/ 200 w 306"/>
                  <a:gd name="T99" fmla="*/ 144 h 306"/>
                  <a:gd name="T100" fmla="*/ 192 w 306"/>
                  <a:gd name="T101" fmla="*/ 126 h 306"/>
                  <a:gd name="T102" fmla="*/ 180 w 306"/>
                  <a:gd name="T103" fmla="*/ 114 h 306"/>
                  <a:gd name="T104" fmla="*/ 162 w 306"/>
                  <a:gd name="T105" fmla="*/ 106 h 306"/>
                  <a:gd name="T106" fmla="*/ 154 w 306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306">
                    <a:moveTo>
                      <a:pt x="154" y="306"/>
                    </a:moveTo>
                    <a:lnTo>
                      <a:pt x="154" y="306"/>
                    </a:lnTo>
                    <a:lnTo>
                      <a:pt x="138" y="306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4"/>
                    </a:lnTo>
                    <a:lnTo>
                      <a:pt x="80" y="288"/>
                    </a:lnTo>
                    <a:lnTo>
                      <a:pt x="68" y="280"/>
                    </a:lnTo>
                    <a:lnTo>
                      <a:pt x="56" y="270"/>
                    </a:lnTo>
                    <a:lnTo>
                      <a:pt x="46" y="262"/>
                    </a:lnTo>
                    <a:lnTo>
                      <a:pt x="36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4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8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6" y="56"/>
                    </a:lnTo>
                    <a:lnTo>
                      <a:pt x="46" y="46"/>
                    </a:lnTo>
                    <a:lnTo>
                      <a:pt x="56" y="36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8"/>
                    </a:lnTo>
                    <a:lnTo>
                      <a:pt x="122" y="4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4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80" y="68"/>
                    </a:lnTo>
                    <a:lnTo>
                      <a:pt x="288" y="80"/>
                    </a:lnTo>
                    <a:lnTo>
                      <a:pt x="294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6" y="154"/>
                    </a:lnTo>
                    <a:lnTo>
                      <a:pt x="306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6"/>
                    </a:lnTo>
                    <a:lnTo>
                      <a:pt x="280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50" y="270"/>
                    </a:lnTo>
                    <a:lnTo>
                      <a:pt x="238" y="280"/>
                    </a:lnTo>
                    <a:lnTo>
                      <a:pt x="226" y="288"/>
                    </a:lnTo>
                    <a:lnTo>
                      <a:pt x="212" y="294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6"/>
                    </a:lnTo>
                    <a:lnTo>
                      <a:pt x="154" y="306"/>
                    </a:lnTo>
                    <a:lnTo>
                      <a:pt x="154" y="306"/>
                    </a:lnTo>
                    <a:close/>
                    <a:moveTo>
                      <a:pt x="154" y="106"/>
                    </a:moveTo>
                    <a:lnTo>
                      <a:pt x="154" y="106"/>
                    </a:lnTo>
                    <a:lnTo>
                      <a:pt x="144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10" y="134"/>
                    </a:lnTo>
                    <a:lnTo>
                      <a:pt x="106" y="144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06" y="162"/>
                    </a:lnTo>
                    <a:lnTo>
                      <a:pt x="110" y="172"/>
                    </a:lnTo>
                    <a:lnTo>
                      <a:pt x="114" y="180"/>
                    </a:lnTo>
                    <a:lnTo>
                      <a:pt x="120" y="186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4" y="200"/>
                    </a:lnTo>
                    <a:lnTo>
                      <a:pt x="154" y="200"/>
                    </a:lnTo>
                    <a:lnTo>
                      <a:pt x="154" y="200"/>
                    </a:lnTo>
                    <a:lnTo>
                      <a:pt x="162" y="200"/>
                    </a:lnTo>
                    <a:lnTo>
                      <a:pt x="172" y="198"/>
                    </a:lnTo>
                    <a:lnTo>
                      <a:pt x="180" y="192"/>
                    </a:lnTo>
                    <a:lnTo>
                      <a:pt x="186" y="186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200" y="162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200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80" y="114"/>
                    </a:lnTo>
                    <a:lnTo>
                      <a:pt x="172" y="110"/>
                    </a:lnTo>
                    <a:lnTo>
                      <a:pt x="162" y="106"/>
                    </a:lnTo>
                    <a:lnTo>
                      <a:pt x="154" y="106"/>
                    </a:lnTo>
                    <a:lnTo>
                      <a:pt x="154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41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9"/>
              <p:cNvSpPr>
                <a:spLocks/>
              </p:cNvSpPr>
              <p:nvPr/>
            </p:nvSpPr>
            <p:spPr bwMode="auto">
              <a:xfrm>
                <a:off x="5875176" y="3006268"/>
                <a:ext cx="190168" cy="102957"/>
              </a:xfrm>
              <a:custGeom>
                <a:avLst/>
                <a:gdLst>
                  <a:gd name="T0" fmla="*/ 262 w 314"/>
                  <a:gd name="T1" fmla="*/ 170 h 170"/>
                  <a:gd name="T2" fmla="*/ 262 w 314"/>
                  <a:gd name="T3" fmla="*/ 170 h 170"/>
                  <a:gd name="T4" fmla="*/ 254 w 314"/>
                  <a:gd name="T5" fmla="*/ 170 h 170"/>
                  <a:gd name="T6" fmla="*/ 246 w 314"/>
                  <a:gd name="T7" fmla="*/ 168 h 170"/>
                  <a:gd name="T8" fmla="*/ 36 w 314"/>
                  <a:gd name="T9" fmla="*/ 104 h 170"/>
                  <a:gd name="T10" fmla="*/ 36 w 314"/>
                  <a:gd name="T11" fmla="*/ 104 h 170"/>
                  <a:gd name="T12" fmla="*/ 26 w 314"/>
                  <a:gd name="T13" fmla="*/ 100 h 170"/>
                  <a:gd name="T14" fmla="*/ 18 w 314"/>
                  <a:gd name="T15" fmla="*/ 94 h 170"/>
                  <a:gd name="T16" fmla="*/ 10 w 314"/>
                  <a:gd name="T17" fmla="*/ 86 h 170"/>
                  <a:gd name="T18" fmla="*/ 6 w 314"/>
                  <a:gd name="T19" fmla="*/ 78 h 170"/>
                  <a:gd name="T20" fmla="*/ 2 w 314"/>
                  <a:gd name="T21" fmla="*/ 68 h 170"/>
                  <a:gd name="T22" fmla="*/ 0 w 314"/>
                  <a:gd name="T23" fmla="*/ 58 h 170"/>
                  <a:gd name="T24" fmla="*/ 0 w 314"/>
                  <a:gd name="T25" fmla="*/ 48 h 170"/>
                  <a:gd name="T26" fmla="*/ 2 w 314"/>
                  <a:gd name="T27" fmla="*/ 38 h 170"/>
                  <a:gd name="T28" fmla="*/ 2 w 314"/>
                  <a:gd name="T29" fmla="*/ 38 h 170"/>
                  <a:gd name="T30" fmla="*/ 6 w 314"/>
                  <a:gd name="T31" fmla="*/ 28 h 170"/>
                  <a:gd name="T32" fmla="*/ 12 w 314"/>
                  <a:gd name="T33" fmla="*/ 20 h 170"/>
                  <a:gd name="T34" fmla="*/ 18 w 314"/>
                  <a:gd name="T35" fmla="*/ 12 h 170"/>
                  <a:gd name="T36" fmla="*/ 28 w 314"/>
                  <a:gd name="T37" fmla="*/ 6 h 170"/>
                  <a:gd name="T38" fmla="*/ 36 w 314"/>
                  <a:gd name="T39" fmla="*/ 2 h 170"/>
                  <a:gd name="T40" fmla="*/ 46 w 314"/>
                  <a:gd name="T41" fmla="*/ 0 h 170"/>
                  <a:gd name="T42" fmla="*/ 56 w 314"/>
                  <a:gd name="T43" fmla="*/ 0 h 170"/>
                  <a:gd name="T44" fmla="*/ 68 w 314"/>
                  <a:gd name="T45" fmla="*/ 4 h 170"/>
                  <a:gd name="T46" fmla="*/ 278 w 314"/>
                  <a:gd name="T47" fmla="*/ 68 h 170"/>
                  <a:gd name="T48" fmla="*/ 278 w 314"/>
                  <a:gd name="T49" fmla="*/ 68 h 170"/>
                  <a:gd name="T50" fmla="*/ 286 w 314"/>
                  <a:gd name="T51" fmla="*/ 72 h 170"/>
                  <a:gd name="T52" fmla="*/ 296 w 314"/>
                  <a:gd name="T53" fmla="*/ 78 h 170"/>
                  <a:gd name="T54" fmla="*/ 302 w 314"/>
                  <a:gd name="T55" fmla="*/ 86 h 170"/>
                  <a:gd name="T56" fmla="*/ 308 w 314"/>
                  <a:gd name="T57" fmla="*/ 94 h 170"/>
                  <a:gd name="T58" fmla="*/ 312 w 314"/>
                  <a:gd name="T59" fmla="*/ 104 h 170"/>
                  <a:gd name="T60" fmla="*/ 314 w 314"/>
                  <a:gd name="T61" fmla="*/ 114 h 170"/>
                  <a:gd name="T62" fmla="*/ 314 w 314"/>
                  <a:gd name="T63" fmla="*/ 124 h 170"/>
                  <a:gd name="T64" fmla="*/ 312 w 314"/>
                  <a:gd name="T65" fmla="*/ 134 h 170"/>
                  <a:gd name="T66" fmla="*/ 312 w 314"/>
                  <a:gd name="T67" fmla="*/ 134 h 170"/>
                  <a:gd name="T68" fmla="*/ 308 w 314"/>
                  <a:gd name="T69" fmla="*/ 142 h 170"/>
                  <a:gd name="T70" fmla="*/ 304 w 314"/>
                  <a:gd name="T71" fmla="*/ 150 h 170"/>
                  <a:gd name="T72" fmla="*/ 298 w 314"/>
                  <a:gd name="T73" fmla="*/ 156 h 170"/>
                  <a:gd name="T74" fmla="*/ 292 w 314"/>
                  <a:gd name="T75" fmla="*/ 160 h 170"/>
                  <a:gd name="T76" fmla="*/ 286 w 314"/>
                  <a:gd name="T77" fmla="*/ 166 h 170"/>
                  <a:gd name="T78" fmla="*/ 278 w 314"/>
                  <a:gd name="T79" fmla="*/ 168 h 170"/>
                  <a:gd name="T80" fmla="*/ 270 w 314"/>
                  <a:gd name="T81" fmla="*/ 170 h 170"/>
                  <a:gd name="T82" fmla="*/ 262 w 314"/>
                  <a:gd name="T83" fmla="*/ 170 h 170"/>
                  <a:gd name="T84" fmla="*/ 262 w 314"/>
                  <a:gd name="T8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70">
                    <a:moveTo>
                      <a:pt x="262" y="170"/>
                    </a:moveTo>
                    <a:lnTo>
                      <a:pt x="262" y="170"/>
                    </a:lnTo>
                    <a:lnTo>
                      <a:pt x="254" y="170"/>
                    </a:lnTo>
                    <a:lnTo>
                      <a:pt x="246" y="168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26" y="100"/>
                    </a:lnTo>
                    <a:lnTo>
                      <a:pt x="18" y="94"/>
                    </a:lnTo>
                    <a:lnTo>
                      <a:pt x="10" y="86"/>
                    </a:lnTo>
                    <a:lnTo>
                      <a:pt x="6" y="78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12" y="20"/>
                    </a:lnTo>
                    <a:lnTo>
                      <a:pt x="18" y="12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8" y="4"/>
                    </a:lnTo>
                    <a:lnTo>
                      <a:pt x="278" y="68"/>
                    </a:lnTo>
                    <a:lnTo>
                      <a:pt x="278" y="68"/>
                    </a:lnTo>
                    <a:lnTo>
                      <a:pt x="286" y="72"/>
                    </a:lnTo>
                    <a:lnTo>
                      <a:pt x="296" y="78"/>
                    </a:lnTo>
                    <a:lnTo>
                      <a:pt x="302" y="86"/>
                    </a:lnTo>
                    <a:lnTo>
                      <a:pt x="308" y="94"/>
                    </a:lnTo>
                    <a:lnTo>
                      <a:pt x="312" y="104"/>
                    </a:lnTo>
                    <a:lnTo>
                      <a:pt x="314" y="114"/>
                    </a:lnTo>
                    <a:lnTo>
                      <a:pt x="314" y="124"/>
                    </a:lnTo>
                    <a:lnTo>
                      <a:pt x="312" y="134"/>
                    </a:lnTo>
                    <a:lnTo>
                      <a:pt x="312" y="134"/>
                    </a:lnTo>
                    <a:lnTo>
                      <a:pt x="308" y="142"/>
                    </a:lnTo>
                    <a:lnTo>
                      <a:pt x="304" y="150"/>
                    </a:lnTo>
                    <a:lnTo>
                      <a:pt x="298" y="156"/>
                    </a:lnTo>
                    <a:lnTo>
                      <a:pt x="292" y="160"/>
                    </a:lnTo>
                    <a:lnTo>
                      <a:pt x="286" y="166"/>
                    </a:lnTo>
                    <a:lnTo>
                      <a:pt x="278" y="168"/>
                    </a:lnTo>
                    <a:lnTo>
                      <a:pt x="270" y="170"/>
                    </a:lnTo>
                    <a:lnTo>
                      <a:pt x="262" y="170"/>
                    </a:lnTo>
                    <a:lnTo>
                      <a:pt x="262" y="170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41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auto">
              <a:xfrm>
                <a:off x="6123485" y="2952972"/>
                <a:ext cx="202281" cy="156253"/>
              </a:xfrm>
              <a:custGeom>
                <a:avLst/>
                <a:gdLst>
                  <a:gd name="T0" fmla="*/ 52 w 334"/>
                  <a:gd name="T1" fmla="*/ 258 h 258"/>
                  <a:gd name="T2" fmla="*/ 52 w 334"/>
                  <a:gd name="T3" fmla="*/ 258 h 258"/>
                  <a:gd name="T4" fmla="*/ 40 w 334"/>
                  <a:gd name="T5" fmla="*/ 258 h 258"/>
                  <a:gd name="T6" fmla="*/ 28 w 334"/>
                  <a:gd name="T7" fmla="*/ 252 h 258"/>
                  <a:gd name="T8" fmla="*/ 16 w 334"/>
                  <a:gd name="T9" fmla="*/ 246 h 258"/>
                  <a:gd name="T10" fmla="*/ 8 w 334"/>
                  <a:gd name="T11" fmla="*/ 236 h 258"/>
                  <a:gd name="T12" fmla="*/ 8 w 334"/>
                  <a:gd name="T13" fmla="*/ 236 h 258"/>
                  <a:gd name="T14" fmla="*/ 4 w 334"/>
                  <a:gd name="T15" fmla="*/ 226 h 258"/>
                  <a:gd name="T16" fmla="*/ 0 w 334"/>
                  <a:gd name="T17" fmla="*/ 216 h 258"/>
                  <a:gd name="T18" fmla="*/ 0 w 334"/>
                  <a:gd name="T19" fmla="*/ 206 h 258"/>
                  <a:gd name="T20" fmla="*/ 0 w 334"/>
                  <a:gd name="T21" fmla="*/ 196 h 258"/>
                  <a:gd name="T22" fmla="*/ 4 w 334"/>
                  <a:gd name="T23" fmla="*/ 186 h 258"/>
                  <a:gd name="T24" fmla="*/ 8 w 334"/>
                  <a:gd name="T25" fmla="*/ 178 h 258"/>
                  <a:gd name="T26" fmla="*/ 14 w 334"/>
                  <a:gd name="T27" fmla="*/ 170 h 258"/>
                  <a:gd name="T28" fmla="*/ 22 w 334"/>
                  <a:gd name="T29" fmla="*/ 162 h 258"/>
                  <a:gd name="T30" fmla="*/ 252 w 334"/>
                  <a:gd name="T31" fmla="*/ 8 h 258"/>
                  <a:gd name="T32" fmla="*/ 252 w 334"/>
                  <a:gd name="T33" fmla="*/ 8 h 258"/>
                  <a:gd name="T34" fmla="*/ 262 w 334"/>
                  <a:gd name="T35" fmla="*/ 4 h 258"/>
                  <a:gd name="T36" fmla="*/ 272 w 334"/>
                  <a:gd name="T37" fmla="*/ 0 h 258"/>
                  <a:gd name="T38" fmla="*/ 282 w 334"/>
                  <a:gd name="T39" fmla="*/ 0 h 258"/>
                  <a:gd name="T40" fmla="*/ 292 w 334"/>
                  <a:gd name="T41" fmla="*/ 0 h 258"/>
                  <a:gd name="T42" fmla="*/ 302 w 334"/>
                  <a:gd name="T43" fmla="*/ 4 h 258"/>
                  <a:gd name="T44" fmla="*/ 310 w 334"/>
                  <a:gd name="T45" fmla="*/ 8 h 258"/>
                  <a:gd name="T46" fmla="*/ 318 w 334"/>
                  <a:gd name="T47" fmla="*/ 14 h 258"/>
                  <a:gd name="T48" fmla="*/ 326 w 334"/>
                  <a:gd name="T49" fmla="*/ 22 h 258"/>
                  <a:gd name="T50" fmla="*/ 326 w 334"/>
                  <a:gd name="T51" fmla="*/ 22 h 258"/>
                  <a:gd name="T52" fmla="*/ 330 w 334"/>
                  <a:gd name="T53" fmla="*/ 32 h 258"/>
                  <a:gd name="T54" fmla="*/ 334 w 334"/>
                  <a:gd name="T55" fmla="*/ 42 h 258"/>
                  <a:gd name="T56" fmla="*/ 334 w 334"/>
                  <a:gd name="T57" fmla="*/ 52 h 258"/>
                  <a:gd name="T58" fmla="*/ 334 w 334"/>
                  <a:gd name="T59" fmla="*/ 62 h 258"/>
                  <a:gd name="T60" fmla="*/ 330 w 334"/>
                  <a:gd name="T61" fmla="*/ 72 h 258"/>
                  <a:gd name="T62" fmla="*/ 326 w 334"/>
                  <a:gd name="T63" fmla="*/ 80 h 258"/>
                  <a:gd name="T64" fmla="*/ 320 w 334"/>
                  <a:gd name="T65" fmla="*/ 88 h 258"/>
                  <a:gd name="T66" fmla="*/ 312 w 334"/>
                  <a:gd name="T67" fmla="*/ 96 h 258"/>
                  <a:gd name="T68" fmla="*/ 82 w 334"/>
                  <a:gd name="T69" fmla="*/ 250 h 258"/>
                  <a:gd name="T70" fmla="*/ 82 w 334"/>
                  <a:gd name="T71" fmla="*/ 250 h 258"/>
                  <a:gd name="T72" fmla="*/ 74 w 334"/>
                  <a:gd name="T73" fmla="*/ 254 h 258"/>
                  <a:gd name="T74" fmla="*/ 66 w 334"/>
                  <a:gd name="T75" fmla="*/ 256 h 258"/>
                  <a:gd name="T76" fmla="*/ 52 w 334"/>
                  <a:gd name="T77" fmla="*/ 258 h 258"/>
                  <a:gd name="T78" fmla="*/ 52 w 334"/>
                  <a:gd name="T7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4" h="258">
                    <a:moveTo>
                      <a:pt x="52" y="258"/>
                    </a:moveTo>
                    <a:lnTo>
                      <a:pt x="52" y="258"/>
                    </a:lnTo>
                    <a:lnTo>
                      <a:pt x="40" y="258"/>
                    </a:lnTo>
                    <a:lnTo>
                      <a:pt x="28" y="252"/>
                    </a:lnTo>
                    <a:lnTo>
                      <a:pt x="16" y="246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4" y="226"/>
                    </a:lnTo>
                    <a:lnTo>
                      <a:pt x="0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4" y="186"/>
                    </a:lnTo>
                    <a:lnTo>
                      <a:pt x="8" y="178"/>
                    </a:lnTo>
                    <a:lnTo>
                      <a:pt x="14" y="170"/>
                    </a:lnTo>
                    <a:lnTo>
                      <a:pt x="22" y="162"/>
                    </a:lnTo>
                    <a:lnTo>
                      <a:pt x="252" y="8"/>
                    </a:lnTo>
                    <a:lnTo>
                      <a:pt x="252" y="8"/>
                    </a:lnTo>
                    <a:lnTo>
                      <a:pt x="262" y="4"/>
                    </a:lnTo>
                    <a:lnTo>
                      <a:pt x="272" y="0"/>
                    </a:lnTo>
                    <a:lnTo>
                      <a:pt x="282" y="0"/>
                    </a:lnTo>
                    <a:lnTo>
                      <a:pt x="292" y="0"/>
                    </a:lnTo>
                    <a:lnTo>
                      <a:pt x="302" y="4"/>
                    </a:lnTo>
                    <a:lnTo>
                      <a:pt x="310" y="8"/>
                    </a:lnTo>
                    <a:lnTo>
                      <a:pt x="318" y="14"/>
                    </a:lnTo>
                    <a:lnTo>
                      <a:pt x="326" y="22"/>
                    </a:lnTo>
                    <a:lnTo>
                      <a:pt x="326" y="22"/>
                    </a:lnTo>
                    <a:lnTo>
                      <a:pt x="330" y="32"/>
                    </a:lnTo>
                    <a:lnTo>
                      <a:pt x="334" y="42"/>
                    </a:lnTo>
                    <a:lnTo>
                      <a:pt x="334" y="52"/>
                    </a:lnTo>
                    <a:lnTo>
                      <a:pt x="334" y="62"/>
                    </a:lnTo>
                    <a:lnTo>
                      <a:pt x="330" y="72"/>
                    </a:lnTo>
                    <a:lnTo>
                      <a:pt x="326" y="80"/>
                    </a:lnTo>
                    <a:lnTo>
                      <a:pt x="320" y="88"/>
                    </a:lnTo>
                    <a:lnTo>
                      <a:pt x="312" y="96"/>
                    </a:lnTo>
                    <a:lnTo>
                      <a:pt x="82" y="250"/>
                    </a:lnTo>
                    <a:lnTo>
                      <a:pt x="82" y="250"/>
                    </a:lnTo>
                    <a:lnTo>
                      <a:pt x="74" y="254"/>
                    </a:lnTo>
                    <a:lnTo>
                      <a:pt x="66" y="256"/>
                    </a:lnTo>
                    <a:lnTo>
                      <a:pt x="52" y="258"/>
                    </a:lnTo>
                    <a:lnTo>
                      <a:pt x="52" y="25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41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5628079" y="3026859"/>
                <a:ext cx="208337" cy="180478"/>
              </a:xfrm>
              <a:custGeom>
                <a:avLst/>
                <a:gdLst>
                  <a:gd name="T0" fmla="*/ 52 w 344"/>
                  <a:gd name="T1" fmla="*/ 298 h 298"/>
                  <a:gd name="T2" fmla="*/ 52 w 344"/>
                  <a:gd name="T3" fmla="*/ 298 h 298"/>
                  <a:gd name="T4" fmla="*/ 42 w 344"/>
                  <a:gd name="T5" fmla="*/ 298 h 298"/>
                  <a:gd name="T6" fmla="*/ 30 w 344"/>
                  <a:gd name="T7" fmla="*/ 294 h 298"/>
                  <a:gd name="T8" fmla="*/ 20 w 344"/>
                  <a:gd name="T9" fmla="*/ 288 h 298"/>
                  <a:gd name="T10" fmla="*/ 12 w 344"/>
                  <a:gd name="T11" fmla="*/ 278 h 298"/>
                  <a:gd name="T12" fmla="*/ 12 w 344"/>
                  <a:gd name="T13" fmla="*/ 278 h 298"/>
                  <a:gd name="T14" fmla="*/ 6 w 344"/>
                  <a:gd name="T15" fmla="*/ 270 h 298"/>
                  <a:gd name="T16" fmla="*/ 2 w 344"/>
                  <a:gd name="T17" fmla="*/ 260 h 298"/>
                  <a:gd name="T18" fmla="*/ 0 w 344"/>
                  <a:gd name="T19" fmla="*/ 250 h 298"/>
                  <a:gd name="T20" fmla="*/ 0 w 344"/>
                  <a:gd name="T21" fmla="*/ 240 h 298"/>
                  <a:gd name="T22" fmla="*/ 2 w 344"/>
                  <a:gd name="T23" fmla="*/ 230 h 298"/>
                  <a:gd name="T24" fmla="*/ 6 w 344"/>
                  <a:gd name="T25" fmla="*/ 220 h 298"/>
                  <a:gd name="T26" fmla="*/ 12 w 344"/>
                  <a:gd name="T27" fmla="*/ 212 h 298"/>
                  <a:gd name="T28" fmla="*/ 20 w 344"/>
                  <a:gd name="T29" fmla="*/ 204 h 298"/>
                  <a:gd name="T30" fmla="*/ 260 w 344"/>
                  <a:gd name="T31" fmla="*/ 10 h 298"/>
                  <a:gd name="T32" fmla="*/ 260 w 344"/>
                  <a:gd name="T33" fmla="*/ 10 h 298"/>
                  <a:gd name="T34" fmla="*/ 268 w 344"/>
                  <a:gd name="T35" fmla="*/ 6 h 298"/>
                  <a:gd name="T36" fmla="*/ 278 w 344"/>
                  <a:gd name="T37" fmla="*/ 2 h 298"/>
                  <a:gd name="T38" fmla="*/ 288 w 344"/>
                  <a:gd name="T39" fmla="*/ 0 h 298"/>
                  <a:gd name="T40" fmla="*/ 298 w 344"/>
                  <a:gd name="T41" fmla="*/ 0 h 298"/>
                  <a:gd name="T42" fmla="*/ 308 w 344"/>
                  <a:gd name="T43" fmla="*/ 2 h 298"/>
                  <a:gd name="T44" fmla="*/ 318 w 344"/>
                  <a:gd name="T45" fmla="*/ 6 h 298"/>
                  <a:gd name="T46" fmla="*/ 326 w 344"/>
                  <a:gd name="T47" fmla="*/ 12 h 298"/>
                  <a:gd name="T48" fmla="*/ 334 w 344"/>
                  <a:gd name="T49" fmla="*/ 18 h 298"/>
                  <a:gd name="T50" fmla="*/ 334 w 344"/>
                  <a:gd name="T51" fmla="*/ 18 h 298"/>
                  <a:gd name="T52" fmla="*/ 340 w 344"/>
                  <a:gd name="T53" fmla="*/ 28 h 298"/>
                  <a:gd name="T54" fmla="*/ 344 w 344"/>
                  <a:gd name="T55" fmla="*/ 38 h 298"/>
                  <a:gd name="T56" fmla="*/ 344 w 344"/>
                  <a:gd name="T57" fmla="*/ 48 h 298"/>
                  <a:gd name="T58" fmla="*/ 344 w 344"/>
                  <a:gd name="T59" fmla="*/ 58 h 298"/>
                  <a:gd name="T60" fmla="*/ 342 w 344"/>
                  <a:gd name="T61" fmla="*/ 68 h 298"/>
                  <a:gd name="T62" fmla="*/ 338 w 344"/>
                  <a:gd name="T63" fmla="*/ 76 h 298"/>
                  <a:gd name="T64" fmla="*/ 334 w 344"/>
                  <a:gd name="T65" fmla="*/ 86 h 298"/>
                  <a:gd name="T66" fmla="*/ 326 w 344"/>
                  <a:gd name="T67" fmla="*/ 92 h 298"/>
                  <a:gd name="T68" fmla="*/ 86 w 344"/>
                  <a:gd name="T69" fmla="*/ 286 h 298"/>
                  <a:gd name="T70" fmla="*/ 86 w 344"/>
                  <a:gd name="T71" fmla="*/ 286 h 298"/>
                  <a:gd name="T72" fmla="*/ 78 w 344"/>
                  <a:gd name="T73" fmla="*/ 292 h 298"/>
                  <a:gd name="T74" fmla="*/ 70 w 344"/>
                  <a:gd name="T75" fmla="*/ 296 h 298"/>
                  <a:gd name="T76" fmla="*/ 62 w 344"/>
                  <a:gd name="T77" fmla="*/ 298 h 298"/>
                  <a:gd name="T78" fmla="*/ 52 w 344"/>
                  <a:gd name="T79" fmla="*/ 298 h 298"/>
                  <a:gd name="T80" fmla="*/ 52 w 344"/>
                  <a:gd name="T81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4" h="298">
                    <a:moveTo>
                      <a:pt x="52" y="298"/>
                    </a:moveTo>
                    <a:lnTo>
                      <a:pt x="52" y="298"/>
                    </a:lnTo>
                    <a:lnTo>
                      <a:pt x="42" y="298"/>
                    </a:lnTo>
                    <a:lnTo>
                      <a:pt x="30" y="294"/>
                    </a:lnTo>
                    <a:lnTo>
                      <a:pt x="20" y="288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6" y="270"/>
                    </a:lnTo>
                    <a:lnTo>
                      <a:pt x="2" y="260"/>
                    </a:lnTo>
                    <a:lnTo>
                      <a:pt x="0" y="250"/>
                    </a:lnTo>
                    <a:lnTo>
                      <a:pt x="0" y="240"/>
                    </a:lnTo>
                    <a:lnTo>
                      <a:pt x="2" y="230"/>
                    </a:lnTo>
                    <a:lnTo>
                      <a:pt x="6" y="220"/>
                    </a:lnTo>
                    <a:lnTo>
                      <a:pt x="12" y="212"/>
                    </a:lnTo>
                    <a:lnTo>
                      <a:pt x="20" y="204"/>
                    </a:lnTo>
                    <a:lnTo>
                      <a:pt x="260" y="10"/>
                    </a:lnTo>
                    <a:lnTo>
                      <a:pt x="260" y="10"/>
                    </a:lnTo>
                    <a:lnTo>
                      <a:pt x="268" y="6"/>
                    </a:lnTo>
                    <a:lnTo>
                      <a:pt x="278" y="2"/>
                    </a:lnTo>
                    <a:lnTo>
                      <a:pt x="288" y="0"/>
                    </a:lnTo>
                    <a:lnTo>
                      <a:pt x="298" y="0"/>
                    </a:lnTo>
                    <a:lnTo>
                      <a:pt x="308" y="2"/>
                    </a:lnTo>
                    <a:lnTo>
                      <a:pt x="318" y="6"/>
                    </a:lnTo>
                    <a:lnTo>
                      <a:pt x="326" y="12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40" y="28"/>
                    </a:lnTo>
                    <a:lnTo>
                      <a:pt x="344" y="38"/>
                    </a:lnTo>
                    <a:lnTo>
                      <a:pt x="344" y="48"/>
                    </a:lnTo>
                    <a:lnTo>
                      <a:pt x="344" y="58"/>
                    </a:lnTo>
                    <a:lnTo>
                      <a:pt x="342" y="68"/>
                    </a:lnTo>
                    <a:lnTo>
                      <a:pt x="338" y="76"/>
                    </a:lnTo>
                    <a:lnTo>
                      <a:pt x="334" y="86"/>
                    </a:lnTo>
                    <a:lnTo>
                      <a:pt x="326" y="92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78" y="292"/>
                    </a:lnTo>
                    <a:lnTo>
                      <a:pt x="70" y="296"/>
                    </a:lnTo>
                    <a:lnTo>
                      <a:pt x="62" y="298"/>
                    </a:lnTo>
                    <a:lnTo>
                      <a:pt x="52" y="298"/>
                    </a:lnTo>
                    <a:lnTo>
                      <a:pt x="52" y="29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41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5413104" y="2598477"/>
                <a:ext cx="1326042" cy="1326043"/>
              </a:xfrm>
              <a:prstGeom prst="ellipse">
                <a:avLst/>
              </a:prstGeom>
              <a:noFill/>
              <a:ln w="57150" cap="flat" cmpd="sng" algn="ctr">
                <a:solidFill>
                  <a:srgbClr val="1A86D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08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26" name="Group 25"/>
          <p:cNvGrpSpPr/>
          <p:nvPr userDrawn="1"/>
        </p:nvGrpSpPr>
        <p:grpSpPr>
          <a:xfrm rot="16200000">
            <a:off x="2740442" y="3859666"/>
            <a:ext cx="186070" cy="5666952"/>
            <a:chOff x="9312007" y="34787"/>
            <a:chExt cx="1212906" cy="3143923"/>
          </a:xfrm>
        </p:grpSpPr>
        <p:sp>
          <p:nvSpPr>
            <p:cNvPr id="27" name="Bent Arrow 26"/>
            <p:cNvSpPr/>
            <p:nvPr/>
          </p:nvSpPr>
          <p:spPr bwMode="auto">
            <a:xfrm flipH="1">
              <a:off x="9832459" y="1745357"/>
              <a:ext cx="692454" cy="1433353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5000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Bent Arrow 27"/>
            <p:cNvSpPr/>
            <p:nvPr/>
          </p:nvSpPr>
          <p:spPr bwMode="auto">
            <a:xfrm rot="10800000" flipH="1">
              <a:off x="9312007" y="34787"/>
              <a:ext cx="805099" cy="1711160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52871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9" name="Bent Arrow 28"/>
          <p:cNvSpPr/>
          <p:nvPr userDrawn="1"/>
        </p:nvSpPr>
        <p:spPr bwMode="auto">
          <a:xfrm>
            <a:off x="5800305" y="6820878"/>
            <a:ext cx="3896736" cy="166767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Bent Arrow 39"/>
          <p:cNvSpPr/>
          <p:nvPr userDrawn="1"/>
        </p:nvSpPr>
        <p:spPr bwMode="auto">
          <a:xfrm rot="10800000" flipH="1">
            <a:off x="2090781" y="5824227"/>
            <a:ext cx="8001150" cy="772911"/>
          </a:xfrm>
          <a:prstGeom prst="bentArrow">
            <a:avLst>
              <a:gd name="adj1" fmla="val 25000"/>
              <a:gd name="adj2" fmla="val 0"/>
              <a:gd name="adj3" fmla="val 25000"/>
              <a:gd name="adj4" fmla="val 20518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Bent Arrow 43"/>
          <p:cNvSpPr/>
          <p:nvPr userDrawn="1"/>
        </p:nvSpPr>
        <p:spPr bwMode="auto">
          <a:xfrm rot="10800000">
            <a:off x="11449451" y="6428115"/>
            <a:ext cx="723540" cy="271351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/>
          <p:cNvSpPr/>
          <p:nvPr userDrawn="1"/>
        </p:nvSpPr>
        <p:spPr bwMode="auto">
          <a:xfrm>
            <a:off x="0" y="5482956"/>
            <a:ext cx="12436475" cy="97641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</a:pPr>
            <a:endParaRPr lang="en-US" sz="2448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Bent Arrow 44"/>
          <p:cNvSpPr/>
          <p:nvPr userDrawn="1"/>
        </p:nvSpPr>
        <p:spPr bwMode="auto">
          <a:xfrm rot="16200000">
            <a:off x="11768145" y="6741744"/>
            <a:ext cx="332072" cy="271390"/>
          </a:xfrm>
          <a:prstGeom prst="bentArrow">
            <a:avLst>
              <a:gd name="adj1" fmla="val 25000"/>
              <a:gd name="adj2" fmla="val 0"/>
              <a:gd name="adj3" fmla="val 25000"/>
              <a:gd name="adj4" fmla="val 15819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Freeform 15"/>
          <p:cNvSpPr>
            <a:spLocks noEditPoints="1"/>
          </p:cNvSpPr>
          <p:nvPr userDrawn="1"/>
        </p:nvSpPr>
        <p:spPr bwMode="auto">
          <a:xfrm>
            <a:off x="4477246" y="6731768"/>
            <a:ext cx="123999" cy="123981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4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7" name="Freeform 18"/>
          <p:cNvSpPr>
            <a:spLocks/>
          </p:cNvSpPr>
          <p:nvPr userDrawn="1"/>
        </p:nvSpPr>
        <p:spPr bwMode="auto">
          <a:xfrm>
            <a:off x="4520501" y="6591208"/>
            <a:ext cx="38209" cy="126864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4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9" name="Rectangle 48"/>
          <p:cNvSpPr/>
          <p:nvPr userDrawn="1"/>
        </p:nvSpPr>
        <p:spPr bwMode="auto">
          <a:xfrm>
            <a:off x="-221962" y="6994525"/>
            <a:ext cx="12784400" cy="799374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</a:pPr>
            <a:endParaRPr lang="en-US" sz="2448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 userDrawn="1"/>
        </p:nvSpPr>
        <p:spPr bwMode="auto">
          <a:xfrm>
            <a:off x="-399744" y="6195153"/>
            <a:ext cx="399744" cy="799374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</a:pPr>
            <a:endParaRPr lang="en-US" sz="2448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/>
          <p:cNvSpPr/>
          <p:nvPr userDrawn="1"/>
        </p:nvSpPr>
        <p:spPr bwMode="auto">
          <a:xfrm>
            <a:off x="0" y="6471311"/>
            <a:ext cx="12436475" cy="523216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</a:pPr>
            <a:endParaRPr lang="en-US" sz="2448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51" y="6620265"/>
            <a:ext cx="955390" cy="2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8689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55008" y="327059"/>
            <a:ext cx="10726460" cy="135195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55008" y="1861968"/>
            <a:ext cx="10726460" cy="241995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27213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45437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1371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23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504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708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627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88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468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er 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6720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42498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894434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894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03885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8420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77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9180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969" y="295274"/>
            <a:ext cx="7043233" cy="91757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0970" y="4868863"/>
            <a:ext cx="7042456" cy="1828800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925696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4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8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2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1664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19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and white 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6218238" cy="69945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223" y="782027"/>
            <a:ext cx="5039363" cy="1005464"/>
          </a:xfrm>
        </p:spPr>
        <p:txBody>
          <a:bodyPr/>
          <a:lstStyle>
            <a:lvl1pPr algn="l">
              <a:defRPr sz="40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2223" y="1787490"/>
            <a:ext cx="5039363" cy="6832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2234" y="782029"/>
            <a:ext cx="5471408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278469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39136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Pr>
        <a:solidFill>
          <a:srgbClr val="3E9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48461" y="-942280"/>
            <a:ext cx="2875576" cy="60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88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Pr>
        <a:solidFill>
          <a:srgbClr val="3E9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90614" y="-1428011"/>
            <a:ext cx="2875576" cy="60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7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89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43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5655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9884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669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27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529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04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684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6741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25734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3580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3375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86087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244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3E9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78805" y="-815990"/>
            <a:ext cx="2875576" cy="60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68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1E42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4769" y="-981139"/>
            <a:ext cx="2875576" cy="60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79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346824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66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79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0" r:id="rId13"/>
    <p:sldLayoutId id="2147484511" r:id="rId14"/>
    <p:sldLayoutId id="2147484512" r:id="rId15"/>
    <p:sldLayoutId id="2147484513" r:id="rId16"/>
    <p:sldLayoutId id="2147484514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2"/>
            <a:ext cx="11887198" cy="24233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9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16" r:id="rId1"/>
    <p:sldLayoutId id="2147484517" r:id="rId2"/>
    <p:sldLayoutId id="2147484518" r:id="rId3"/>
    <p:sldLayoutId id="2147484519" r:id="rId4"/>
    <p:sldLayoutId id="2147484520" r:id="rId5"/>
    <p:sldLayoutId id="2147484521" r:id="rId6"/>
    <p:sldLayoutId id="2147484522" r:id="rId7"/>
    <p:sldLayoutId id="2147484523" r:id="rId8"/>
    <p:sldLayoutId id="2147484524" r:id="rId9"/>
    <p:sldLayoutId id="2147484525" r:id="rId10"/>
    <p:sldLayoutId id="2147484526" r:id="rId11"/>
    <p:sldLayoutId id="2147484527" r:id="rId12"/>
    <p:sldLayoutId id="2147484528" r:id="rId13"/>
    <p:sldLayoutId id="2147484529" r:id="rId14"/>
    <p:sldLayoutId id="2147484530" r:id="rId15"/>
    <p:sldLayoutId id="2147484531" r:id="rId16"/>
    <p:sldLayoutId id="2147484532" r:id="rId17"/>
    <p:sldLayoutId id="2147484534" r:id="rId18"/>
    <p:sldLayoutId id="2147484535" r:id="rId19"/>
    <p:sldLayoutId id="2147484536" r:id="rId20"/>
    <p:sldLayoutId id="2147484537" r:id="rId21"/>
    <p:sldLayoutId id="2147484539" r:id="rId22"/>
  </p:sldLayoutIdLst>
  <p:transition>
    <p:fade/>
  </p:transition>
  <p:hf hdr="0" ftr="0" dt="0"/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896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7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7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112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669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4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224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4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2781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4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512">
          <p15:clr>
            <a:srgbClr val="5ACBF0"/>
          </p15:clr>
        </p15:guide>
        <p15:guide id="16" pos="288">
          <p15:clr>
            <a:srgbClr val="C35EA4"/>
          </p15:clr>
        </p15:guide>
        <p15:guide id="17" pos="7392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2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1" r:id="rId1"/>
    <p:sldLayoutId id="2147484542" r:id="rId2"/>
    <p:sldLayoutId id="2147484543" r:id="rId3"/>
    <p:sldLayoutId id="2147484544" r:id="rId4"/>
    <p:sldLayoutId id="2147484545" r:id="rId5"/>
    <p:sldLayoutId id="2147484546" r:id="rId6"/>
    <p:sldLayoutId id="2147484547" r:id="rId7"/>
    <p:sldLayoutId id="2147484548" r:id="rId8"/>
    <p:sldLayoutId id="2147484549" r:id="rId9"/>
    <p:sldLayoutId id="2147484550" r:id="rId10"/>
    <p:sldLayoutId id="2147484551" r:id="rId11"/>
    <p:sldLayoutId id="2147484552" r:id="rId12"/>
    <p:sldLayoutId id="2147484553" r:id="rId13"/>
    <p:sldLayoutId id="2147484554" r:id="rId14"/>
    <p:sldLayoutId id="2147484555" r:id="rId15"/>
    <p:sldLayoutId id="2147484556" r:id="rId16"/>
    <p:sldLayoutId id="2147484557" r:id="rId17"/>
    <p:sldLayoutId id="2147484558" r:id="rId18"/>
    <p:sldLayoutId id="2147484559" r:id="rId19"/>
    <p:sldLayoutId id="2147484560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94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2" r:id="rId1"/>
    <p:sldLayoutId id="2147484563" r:id="rId2"/>
    <p:sldLayoutId id="2147484564" r:id="rId3"/>
    <p:sldLayoutId id="2147484565" r:id="rId4"/>
    <p:sldLayoutId id="2147484566" r:id="rId5"/>
    <p:sldLayoutId id="2147484567" r:id="rId6"/>
    <p:sldLayoutId id="2147484568" r:id="rId7"/>
    <p:sldLayoutId id="2147484569" r:id="rId8"/>
    <p:sldLayoutId id="2147484570" r:id="rId9"/>
    <p:sldLayoutId id="2147484571" r:id="rId10"/>
    <p:sldLayoutId id="2147484572" r:id="rId11"/>
    <p:sldLayoutId id="2147484573" r:id="rId12"/>
    <p:sldLayoutId id="2147484574" r:id="rId13"/>
    <p:sldLayoutId id="2147484575" r:id="rId14"/>
    <p:sldLayoutId id="2147484576" r:id="rId15"/>
    <p:sldLayoutId id="2147484577" r:id="rId16"/>
    <p:sldLayoutId id="2147484578" r:id="rId17"/>
    <p:sldLayoutId id="2147484579" r:id="rId18"/>
    <p:sldLayoutId id="2147484580" r:id="rId19"/>
    <p:sldLayoutId id="2147484581" r:id="rId20"/>
    <p:sldLayoutId id="2147484582" r:id="rId21"/>
    <p:sldLayoutId id="2147484583" r:id="rId22"/>
    <p:sldLayoutId id="2147484584" r:id="rId23"/>
    <p:sldLayoutId id="2147484585" r:id="rId24"/>
    <p:sldLayoutId id="2147484586" r:id="rId25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://dev.botframework.com/" TargetMode="External"/><Relationship Id="rId5" Type="http://schemas.openxmlformats.org/officeDocument/2006/relationships/hyperlink" Target="https://seller.microsoft-int.com/en-us/seller" TargetMode="External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emf"/><Relationship Id="rId3" Type="http://schemas.openxmlformats.org/officeDocument/2006/relationships/image" Target="../media/image63.emf"/><Relationship Id="rId7" Type="http://schemas.openxmlformats.org/officeDocument/2006/relationships/image" Target="../media/image67.sv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emf"/><Relationship Id="rId10" Type="http://schemas.openxmlformats.org/officeDocument/2006/relationships/image" Target="../media/image70.emf"/><Relationship Id="rId4" Type="http://schemas.openxmlformats.org/officeDocument/2006/relationships/image" Target="../media/image64.emf"/><Relationship Id="rId9" Type="http://schemas.openxmlformats.org/officeDocument/2006/relationships/image" Target="../media/image69.svg"/><Relationship Id="rId14" Type="http://schemas.openxmlformats.org/officeDocument/2006/relationships/image" Target="../media/image74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1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botframework.com/en-us/restapi/directline3/swagger.json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docs.botframework.com/en-us/restapi/directline3" TargetMode="Externa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em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50B8762-CF36-4632-9693-EF76E621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5507" dirty="0"/>
              <a:t>Bot Framework Overview</a:t>
            </a:r>
            <a:endParaRPr lang="en-US" sz="285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0D5CF-EF69-4BF7-B288-53B1921940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166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156" y="539346"/>
            <a:ext cx="6879203" cy="454009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4757283" cy="5259517"/>
          </a:xfrm>
        </p:spPr>
        <p:txBody>
          <a:bodyPr/>
          <a:lstStyle/>
          <a:p>
            <a:pPr marL="0" indent="0">
              <a:buNone/>
            </a:pPr>
            <a:r>
              <a:rPr lang="en-US" sz="3366" dirty="0">
                <a:solidFill>
                  <a:srgbClr val="74747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 Directory of Bot Framework Bots</a:t>
            </a:r>
          </a:p>
          <a:p>
            <a:pPr lvl="1"/>
            <a:r>
              <a:rPr lang="en-US" sz="2346" dirty="0">
                <a:solidFill>
                  <a:srgbClr val="74747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Users can discover, try, and add bots to the conversation experiences on which the bot is configured (no app required)</a:t>
            </a:r>
          </a:p>
          <a:p>
            <a:pPr lvl="1"/>
            <a:r>
              <a:rPr lang="en-US" sz="2346" dirty="0">
                <a:solidFill>
                  <a:srgbClr val="74747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Bots are public at developer discretion; bots must be submitted for review in order to appear in the directory</a:t>
            </a:r>
          </a:p>
          <a:p>
            <a:pPr lvl="1"/>
            <a:r>
              <a:rPr lang="en-US" sz="2346" dirty="0">
                <a:solidFill>
                  <a:srgbClr val="74747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Searchable</a:t>
            </a:r>
          </a:p>
          <a:p>
            <a:endParaRPr lang="en-US" dirty="0">
              <a:solidFill>
                <a:srgbClr val="74747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47474"/>
                </a:solidFill>
                <a:latin typeface="Segoe UI" panose="020B0502040204020203" pitchFamily="34" charset="0"/>
              </a:rPr>
              <a:t>Bot Directory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199" y="3215026"/>
            <a:ext cx="5068863" cy="352180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785160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1155C-7D45-4729-8322-949519C3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4" y="537671"/>
            <a:ext cx="6131702" cy="1902059"/>
          </a:xfrm>
        </p:spPr>
        <p:txBody>
          <a:bodyPr/>
          <a:lstStyle/>
          <a:p>
            <a:r>
              <a:rPr lang="en-US" sz="2800" dirty="0"/>
              <a:t>Greater than the sum of its parts</a:t>
            </a:r>
            <a:br>
              <a:rPr lang="en-US" dirty="0"/>
            </a:br>
            <a:r>
              <a:rPr lang="en-US" dirty="0"/>
              <a:t>Bots + </a:t>
            </a:r>
            <a:br>
              <a:rPr lang="en-US" dirty="0"/>
            </a:br>
            <a:r>
              <a:rPr lang="en-US" dirty="0"/>
              <a:t>Cognitive Services</a:t>
            </a:r>
          </a:p>
        </p:txBody>
      </p:sp>
      <p:sp>
        <p:nvSpPr>
          <p:cNvPr id="247" name="Freeform 22">
            <a:extLst>
              <a:ext uri="{FF2B5EF4-FFF2-40B4-BE49-F238E27FC236}">
                <a16:creationId xmlns:a16="http://schemas.microsoft.com/office/drawing/2014/main" id="{DABA21D4-CABE-445E-AE16-CC59F6A8ABAD}"/>
              </a:ext>
            </a:extLst>
          </p:cNvPr>
          <p:cNvSpPr>
            <a:spLocks/>
          </p:cNvSpPr>
          <p:nvPr/>
        </p:nvSpPr>
        <p:spPr bwMode="auto">
          <a:xfrm>
            <a:off x="12886383" y="5198023"/>
            <a:ext cx="1324741" cy="2495439"/>
          </a:xfrm>
          <a:custGeom>
            <a:avLst/>
            <a:gdLst>
              <a:gd name="T0" fmla="*/ 0 w 38"/>
              <a:gd name="T1" fmla="*/ 0 h 72"/>
              <a:gd name="T2" fmla="*/ 2 w 38"/>
              <a:gd name="T3" fmla="*/ 0 h 72"/>
              <a:gd name="T4" fmla="*/ 38 w 38"/>
              <a:gd name="T5" fmla="*/ 36 h 72"/>
              <a:gd name="T6" fmla="*/ 2 w 38"/>
              <a:gd name="T7" fmla="*/ 72 h 72"/>
              <a:gd name="T8" fmla="*/ 0 w 38"/>
              <a:gd name="T9" fmla="*/ 72 h 72"/>
              <a:gd name="T10" fmla="*/ 0 w 38"/>
              <a:gd name="T11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72">
                <a:moveTo>
                  <a:pt x="0" y="0"/>
                </a:moveTo>
                <a:cubicBezTo>
                  <a:pt x="1" y="0"/>
                  <a:pt x="1" y="0"/>
                  <a:pt x="2" y="0"/>
                </a:cubicBezTo>
                <a:cubicBezTo>
                  <a:pt x="22" y="0"/>
                  <a:pt x="38" y="16"/>
                  <a:pt x="38" y="36"/>
                </a:cubicBezTo>
                <a:cubicBezTo>
                  <a:pt x="38" y="56"/>
                  <a:pt x="22" y="72"/>
                  <a:pt x="2" y="72"/>
                </a:cubicBezTo>
                <a:cubicBezTo>
                  <a:pt x="1" y="72"/>
                  <a:pt x="1" y="72"/>
                  <a:pt x="0" y="72"/>
                </a:cubicBez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48" name="Freeform 23">
            <a:extLst>
              <a:ext uri="{FF2B5EF4-FFF2-40B4-BE49-F238E27FC236}">
                <a16:creationId xmlns:a16="http://schemas.microsoft.com/office/drawing/2014/main" id="{03CF84D2-B9B5-46CA-BE18-B7E3958E36EA}"/>
              </a:ext>
            </a:extLst>
          </p:cNvPr>
          <p:cNvSpPr>
            <a:spLocks/>
          </p:cNvSpPr>
          <p:nvPr/>
        </p:nvSpPr>
        <p:spPr bwMode="auto">
          <a:xfrm>
            <a:off x="2185788" y="5198023"/>
            <a:ext cx="1324741" cy="2495439"/>
          </a:xfrm>
          <a:custGeom>
            <a:avLst/>
            <a:gdLst>
              <a:gd name="T0" fmla="*/ 38 w 38"/>
              <a:gd name="T1" fmla="*/ 0 h 72"/>
              <a:gd name="T2" fmla="*/ 36 w 38"/>
              <a:gd name="T3" fmla="*/ 0 h 72"/>
              <a:gd name="T4" fmla="*/ 0 w 38"/>
              <a:gd name="T5" fmla="*/ 36 h 72"/>
              <a:gd name="T6" fmla="*/ 36 w 38"/>
              <a:gd name="T7" fmla="*/ 72 h 72"/>
              <a:gd name="T8" fmla="*/ 38 w 38"/>
              <a:gd name="T9" fmla="*/ 72 h 72"/>
              <a:gd name="T10" fmla="*/ 38 w 38"/>
              <a:gd name="T11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72">
                <a:moveTo>
                  <a:pt x="38" y="0"/>
                </a:moveTo>
                <a:cubicBezTo>
                  <a:pt x="37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56"/>
                  <a:pt x="16" y="72"/>
                  <a:pt x="36" y="72"/>
                </a:cubicBezTo>
                <a:cubicBezTo>
                  <a:pt x="36" y="72"/>
                  <a:pt x="37" y="72"/>
                  <a:pt x="38" y="72"/>
                </a:cubicBezTo>
                <a:lnTo>
                  <a:pt x="38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49" name="Oval 24">
            <a:extLst>
              <a:ext uri="{FF2B5EF4-FFF2-40B4-BE49-F238E27FC236}">
                <a16:creationId xmlns:a16="http://schemas.microsoft.com/office/drawing/2014/main" id="{6D4DB2A3-EC5D-43A4-A7BA-BDD4769FD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8687" y="1193004"/>
            <a:ext cx="10248752" cy="10125503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50" name="Freeform 25">
            <a:extLst>
              <a:ext uri="{FF2B5EF4-FFF2-40B4-BE49-F238E27FC236}">
                <a16:creationId xmlns:a16="http://schemas.microsoft.com/office/drawing/2014/main" id="{EACCF8CE-C2F9-4403-881E-85008C1A7C0F}"/>
              </a:ext>
            </a:extLst>
          </p:cNvPr>
          <p:cNvSpPr>
            <a:spLocks/>
          </p:cNvSpPr>
          <p:nvPr/>
        </p:nvSpPr>
        <p:spPr bwMode="auto">
          <a:xfrm>
            <a:off x="4065074" y="4366207"/>
            <a:ext cx="8194887" cy="4189867"/>
          </a:xfrm>
          <a:custGeom>
            <a:avLst/>
            <a:gdLst>
              <a:gd name="T0" fmla="*/ 0 w 235"/>
              <a:gd name="T1" fmla="*/ 26 h 121"/>
              <a:gd name="T2" fmla="*/ 112 w 235"/>
              <a:gd name="T3" fmla="*/ 0 h 121"/>
              <a:gd name="T4" fmla="*/ 235 w 235"/>
              <a:gd name="T5" fmla="*/ 26 h 121"/>
              <a:gd name="T6" fmla="*/ 235 w 235"/>
              <a:gd name="T7" fmla="*/ 71 h 121"/>
              <a:gd name="T8" fmla="*/ 118 w 235"/>
              <a:gd name="T9" fmla="*/ 121 h 121"/>
              <a:gd name="T10" fmla="*/ 0 w 235"/>
              <a:gd name="T11" fmla="*/ 67 h 121"/>
              <a:gd name="T12" fmla="*/ 0 w 235"/>
              <a:gd name="T13" fmla="*/ 26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121">
                <a:moveTo>
                  <a:pt x="0" y="26"/>
                </a:moveTo>
                <a:cubicBezTo>
                  <a:pt x="0" y="26"/>
                  <a:pt x="29" y="0"/>
                  <a:pt x="112" y="0"/>
                </a:cubicBezTo>
                <a:cubicBezTo>
                  <a:pt x="195" y="0"/>
                  <a:pt x="235" y="26"/>
                  <a:pt x="235" y="26"/>
                </a:cubicBezTo>
                <a:cubicBezTo>
                  <a:pt x="235" y="71"/>
                  <a:pt x="235" y="71"/>
                  <a:pt x="235" y="71"/>
                </a:cubicBezTo>
                <a:cubicBezTo>
                  <a:pt x="235" y="71"/>
                  <a:pt x="205" y="121"/>
                  <a:pt x="118" y="121"/>
                </a:cubicBezTo>
                <a:cubicBezTo>
                  <a:pt x="32" y="120"/>
                  <a:pt x="0" y="67"/>
                  <a:pt x="0" y="67"/>
                </a:cubicBezTo>
                <a:lnTo>
                  <a:pt x="0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51" name="Oval 26">
            <a:extLst>
              <a:ext uri="{FF2B5EF4-FFF2-40B4-BE49-F238E27FC236}">
                <a16:creationId xmlns:a16="http://schemas.microsoft.com/office/drawing/2014/main" id="{B45A6036-CE8B-4486-8C8D-8EDCA456B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0807" y="9449499"/>
            <a:ext cx="564813" cy="55454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52" name="Oval 27">
            <a:extLst>
              <a:ext uri="{FF2B5EF4-FFF2-40B4-BE49-F238E27FC236}">
                <a16:creationId xmlns:a16="http://schemas.microsoft.com/office/drawing/2014/main" id="{D0B91816-9370-4A5F-BCCA-11C5B7C7D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0487" y="9449499"/>
            <a:ext cx="554544" cy="55454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53" name="Freeform 28">
            <a:extLst>
              <a:ext uri="{FF2B5EF4-FFF2-40B4-BE49-F238E27FC236}">
                <a16:creationId xmlns:a16="http://schemas.microsoft.com/office/drawing/2014/main" id="{5BED7EFB-96AC-4333-9F07-232948273CE7}"/>
              </a:ext>
            </a:extLst>
          </p:cNvPr>
          <p:cNvSpPr>
            <a:spLocks/>
          </p:cNvSpPr>
          <p:nvPr/>
        </p:nvSpPr>
        <p:spPr bwMode="auto">
          <a:xfrm>
            <a:off x="6468079" y="9726782"/>
            <a:ext cx="3419670" cy="349160"/>
          </a:xfrm>
          <a:custGeom>
            <a:avLst/>
            <a:gdLst>
              <a:gd name="T0" fmla="*/ 0 w 98"/>
              <a:gd name="T1" fmla="*/ 1 h 10"/>
              <a:gd name="T2" fmla="*/ 52 w 98"/>
              <a:gd name="T3" fmla="*/ 8 h 10"/>
              <a:gd name="T4" fmla="*/ 98 w 98"/>
              <a:gd name="T5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8" h="10">
                <a:moveTo>
                  <a:pt x="0" y="1"/>
                </a:moveTo>
                <a:cubicBezTo>
                  <a:pt x="0" y="1"/>
                  <a:pt x="16" y="10"/>
                  <a:pt x="52" y="8"/>
                </a:cubicBezTo>
                <a:cubicBezTo>
                  <a:pt x="88" y="6"/>
                  <a:pt x="98" y="0"/>
                  <a:pt x="98" y="0"/>
                </a:cubicBezTo>
              </a:path>
            </a:pathLst>
          </a:custGeom>
          <a:noFill/>
          <a:ln w="2222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54" name="Oval 29">
            <a:extLst>
              <a:ext uri="{FF2B5EF4-FFF2-40B4-BE49-F238E27FC236}">
                <a16:creationId xmlns:a16="http://schemas.microsoft.com/office/drawing/2014/main" id="{4254CF10-0E3D-4CA0-8C7F-111487B0C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543" y="5403408"/>
            <a:ext cx="1745779" cy="1735511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55" name="Oval 30">
            <a:extLst>
              <a:ext uri="{FF2B5EF4-FFF2-40B4-BE49-F238E27FC236}">
                <a16:creationId xmlns:a16="http://schemas.microsoft.com/office/drawing/2014/main" id="{123442C1-1817-4032-8EE7-26E09C12F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7078" y="5957952"/>
            <a:ext cx="626432" cy="62643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56" name="Oval 31">
            <a:extLst>
              <a:ext uri="{FF2B5EF4-FFF2-40B4-BE49-F238E27FC236}">
                <a16:creationId xmlns:a16="http://schemas.microsoft.com/office/drawing/2014/main" id="{67984694-88A2-42DA-98D4-C0039568D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1292" y="5403408"/>
            <a:ext cx="1745779" cy="1735511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57" name="Oval 32">
            <a:extLst>
              <a:ext uri="{FF2B5EF4-FFF2-40B4-BE49-F238E27FC236}">
                <a16:creationId xmlns:a16="http://schemas.microsoft.com/office/drawing/2014/main" id="{B0D6A931-DD98-4501-B8D1-52C70C69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6105" y="5957952"/>
            <a:ext cx="626432" cy="62643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352" name="Group 25">
            <a:extLst>
              <a:ext uri="{FF2B5EF4-FFF2-40B4-BE49-F238E27FC236}">
                <a16:creationId xmlns:a16="http://schemas.microsoft.com/office/drawing/2014/main" id="{7DB25EE0-2DC4-4211-9383-1D1B0415CED5}"/>
              </a:ext>
            </a:extLst>
          </p:cNvPr>
          <p:cNvGrpSpPr>
            <a:grpSpLocks noChangeAspect="1"/>
          </p:cNvGrpSpPr>
          <p:nvPr/>
        </p:nvGrpSpPr>
        <p:grpSpPr bwMode="auto">
          <a:xfrm rot="21176381">
            <a:off x="8489874" y="1386436"/>
            <a:ext cx="1835668" cy="1828957"/>
            <a:chOff x="3594" y="922"/>
            <a:chExt cx="547" cy="545"/>
          </a:xfrm>
        </p:grpSpPr>
        <p:sp>
          <p:nvSpPr>
            <p:cNvPr id="371" name="Freeform 26">
              <a:extLst>
                <a:ext uri="{FF2B5EF4-FFF2-40B4-BE49-F238E27FC236}">
                  <a16:creationId xmlns:a16="http://schemas.microsoft.com/office/drawing/2014/main" id="{52253740-4E88-4581-A0BB-432EEEFDC3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72" name="Freeform 27">
              <a:extLst>
                <a:ext uri="{FF2B5EF4-FFF2-40B4-BE49-F238E27FC236}">
                  <a16:creationId xmlns:a16="http://schemas.microsoft.com/office/drawing/2014/main" id="{DAD43D15-F51F-4FC0-9B8D-E61C493552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53" name="Group 25">
            <a:extLst>
              <a:ext uri="{FF2B5EF4-FFF2-40B4-BE49-F238E27FC236}">
                <a16:creationId xmlns:a16="http://schemas.microsoft.com/office/drawing/2014/main" id="{E9F5BFD7-79FA-4E8E-B909-E5BC6C8FDC5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21920" y="3042328"/>
            <a:ext cx="1315425" cy="1310617"/>
            <a:chOff x="3594" y="922"/>
            <a:chExt cx="547" cy="545"/>
          </a:xfrm>
        </p:grpSpPr>
        <p:sp>
          <p:nvSpPr>
            <p:cNvPr id="369" name="Freeform 26">
              <a:extLst>
                <a:ext uri="{FF2B5EF4-FFF2-40B4-BE49-F238E27FC236}">
                  <a16:creationId xmlns:a16="http://schemas.microsoft.com/office/drawing/2014/main" id="{CB8AC3F4-1213-4DC2-AC85-16650C2C5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rgbClr val="505050">
                <a:lumMod val="60000"/>
                <a:lumOff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70" name="Freeform 27">
              <a:extLst>
                <a:ext uri="{FF2B5EF4-FFF2-40B4-BE49-F238E27FC236}">
                  <a16:creationId xmlns:a16="http://schemas.microsoft.com/office/drawing/2014/main" id="{F38E7867-9F66-4204-935E-CDCE5BC8E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54" name="Group 25">
            <a:extLst>
              <a:ext uri="{FF2B5EF4-FFF2-40B4-BE49-F238E27FC236}">
                <a16:creationId xmlns:a16="http://schemas.microsoft.com/office/drawing/2014/main" id="{53B54990-5167-43B3-9E0E-068BE99EE66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96583" y="2599933"/>
            <a:ext cx="1564873" cy="1559160"/>
            <a:chOff x="3594" y="922"/>
            <a:chExt cx="547" cy="545"/>
          </a:xfrm>
        </p:grpSpPr>
        <p:sp>
          <p:nvSpPr>
            <p:cNvPr id="367" name="Freeform 26">
              <a:extLst>
                <a:ext uri="{FF2B5EF4-FFF2-40B4-BE49-F238E27FC236}">
                  <a16:creationId xmlns:a16="http://schemas.microsoft.com/office/drawing/2014/main" id="{45D8F5A7-2F5C-48D6-9D8F-757BC27FE6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68" name="Freeform 27">
              <a:extLst>
                <a:ext uri="{FF2B5EF4-FFF2-40B4-BE49-F238E27FC236}">
                  <a16:creationId xmlns:a16="http://schemas.microsoft.com/office/drawing/2014/main" id="{5D2961F8-B0C6-438D-9592-D51E19C7A4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rgbClr val="737373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55" name="Group 25">
            <a:extLst>
              <a:ext uri="{FF2B5EF4-FFF2-40B4-BE49-F238E27FC236}">
                <a16:creationId xmlns:a16="http://schemas.microsoft.com/office/drawing/2014/main" id="{48A660C2-94D8-438F-A980-D88390AE91F1}"/>
              </a:ext>
            </a:extLst>
          </p:cNvPr>
          <p:cNvGrpSpPr>
            <a:grpSpLocks noChangeAspect="1"/>
          </p:cNvGrpSpPr>
          <p:nvPr/>
        </p:nvGrpSpPr>
        <p:grpSpPr bwMode="auto">
          <a:xfrm rot="18045340" flipH="1">
            <a:off x="3985117" y="2884281"/>
            <a:ext cx="1751378" cy="1744976"/>
            <a:chOff x="3594" y="922"/>
            <a:chExt cx="547" cy="545"/>
          </a:xfrm>
        </p:grpSpPr>
        <p:sp>
          <p:nvSpPr>
            <p:cNvPr id="365" name="Freeform 26">
              <a:extLst>
                <a:ext uri="{FF2B5EF4-FFF2-40B4-BE49-F238E27FC236}">
                  <a16:creationId xmlns:a16="http://schemas.microsoft.com/office/drawing/2014/main" id="{7D821A08-8C03-4793-960D-D428B2736F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66" name="Freeform 27">
              <a:extLst>
                <a:ext uri="{FF2B5EF4-FFF2-40B4-BE49-F238E27FC236}">
                  <a16:creationId xmlns:a16="http://schemas.microsoft.com/office/drawing/2014/main" id="{2DAF0A15-381B-4D3F-BDE6-C4AC2F6FB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56" name="Group 25">
            <a:extLst>
              <a:ext uri="{FF2B5EF4-FFF2-40B4-BE49-F238E27FC236}">
                <a16:creationId xmlns:a16="http://schemas.microsoft.com/office/drawing/2014/main" id="{4D8EB4DA-B8E9-4CD4-811F-BE197381A508}"/>
              </a:ext>
            </a:extLst>
          </p:cNvPr>
          <p:cNvGrpSpPr>
            <a:grpSpLocks noChangeAspect="1"/>
          </p:cNvGrpSpPr>
          <p:nvPr/>
        </p:nvGrpSpPr>
        <p:grpSpPr bwMode="auto">
          <a:xfrm rot="18045340" flipH="1">
            <a:off x="7151564" y="1261688"/>
            <a:ext cx="1315424" cy="1310618"/>
            <a:chOff x="3594" y="922"/>
            <a:chExt cx="547" cy="545"/>
          </a:xfrm>
        </p:grpSpPr>
        <p:sp>
          <p:nvSpPr>
            <p:cNvPr id="363" name="Freeform 26">
              <a:extLst>
                <a:ext uri="{FF2B5EF4-FFF2-40B4-BE49-F238E27FC236}">
                  <a16:creationId xmlns:a16="http://schemas.microsoft.com/office/drawing/2014/main" id="{CA20B588-559C-4839-BF95-6657DB427A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rgbClr val="505050">
                <a:lumMod val="60000"/>
                <a:lumOff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64" name="Freeform 27">
              <a:extLst>
                <a:ext uri="{FF2B5EF4-FFF2-40B4-BE49-F238E27FC236}">
                  <a16:creationId xmlns:a16="http://schemas.microsoft.com/office/drawing/2014/main" id="{3E0F81FF-450F-4463-A387-CF75FCF16F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57" name="Group 25">
            <a:extLst>
              <a:ext uri="{FF2B5EF4-FFF2-40B4-BE49-F238E27FC236}">
                <a16:creationId xmlns:a16="http://schemas.microsoft.com/office/drawing/2014/main" id="{5F8A245F-1D06-40D0-9D8E-5F7F3A91F727}"/>
              </a:ext>
            </a:extLst>
          </p:cNvPr>
          <p:cNvGrpSpPr>
            <a:grpSpLocks noChangeAspect="1"/>
          </p:cNvGrpSpPr>
          <p:nvPr/>
        </p:nvGrpSpPr>
        <p:grpSpPr bwMode="auto">
          <a:xfrm rot="18045340" flipH="1">
            <a:off x="5185997" y="1778499"/>
            <a:ext cx="1353799" cy="1348857"/>
            <a:chOff x="3594" y="922"/>
            <a:chExt cx="547" cy="545"/>
          </a:xfrm>
        </p:grpSpPr>
        <p:sp>
          <p:nvSpPr>
            <p:cNvPr id="361" name="Freeform 26">
              <a:extLst>
                <a:ext uri="{FF2B5EF4-FFF2-40B4-BE49-F238E27FC236}">
                  <a16:creationId xmlns:a16="http://schemas.microsoft.com/office/drawing/2014/main" id="{E73B05FC-AB28-4E92-8ECE-76DC23A4CF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62" name="Freeform 27">
              <a:extLst>
                <a:ext uri="{FF2B5EF4-FFF2-40B4-BE49-F238E27FC236}">
                  <a16:creationId xmlns:a16="http://schemas.microsoft.com/office/drawing/2014/main" id="{246B6EC7-A08A-4F8B-BAE4-B8B3BD5461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rgbClr val="737373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58" name="Group 25">
            <a:extLst>
              <a:ext uri="{FF2B5EF4-FFF2-40B4-BE49-F238E27FC236}">
                <a16:creationId xmlns:a16="http://schemas.microsoft.com/office/drawing/2014/main" id="{63D9D6FD-B08D-41B4-99FD-A241261AD1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105651" y="3358203"/>
            <a:ext cx="1591291" cy="1585475"/>
            <a:chOff x="3594" y="922"/>
            <a:chExt cx="547" cy="545"/>
          </a:xfrm>
        </p:grpSpPr>
        <p:sp>
          <p:nvSpPr>
            <p:cNvPr id="359" name="Freeform 26">
              <a:extLst>
                <a:ext uri="{FF2B5EF4-FFF2-40B4-BE49-F238E27FC236}">
                  <a16:creationId xmlns:a16="http://schemas.microsoft.com/office/drawing/2014/main" id="{C112E047-A37C-442F-B4FE-539714C593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rgbClr val="505050">
                <a:lumMod val="60000"/>
                <a:lumOff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60" name="Freeform 27">
              <a:extLst>
                <a:ext uri="{FF2B5EF4-FFF2-40B4-BE49-F238E27FC236}">
                  <a16:creationId xmlns:a16="http://schemas.microsoft.com/office/drawing/2014/main" id="{A487A5C3-BF35-4CE7-8984-BB57E5739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D2769B8-DC1B-44CE-A0E8-98ED82D38F32}"/>
              </a:ext>
            </a:extLst>
          </p:cNvPr>
          <p:cNvSpPr txBox="1"/>
          <p:nvPr/>
        </p:nvSpPr>
        <p:spPr>
          <a:xfrm>
            <a:off x="4286940" y="3430746"/>
            <a:ext cx="1159613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800">
                <a:solidFill>
                  <a:srgbClr val="00958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LUIS</a:t>
            </a:r>
            <a:endParaRPr lang="en-US" sz="2800" err="1">
              <a:solidFill>
                <a:srgbClr val="00958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5E442B8-D0E8-4AB2-B56F-CAA2649A5853}"/>
              </a:ext>
            </a:extLst>
          </p:cNvPr>
          <p:cNvSpPr txBox="1"/>
          <p:nvPr/>
        </p:nvSpPr>
        <p:spPr>
          <a:xfrm>
            <a:off x="5949988" y="3234413"/>
            <a:ext cx="1036181" cy="871008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>
                <a:solidFill>
                  <a:srgbClr val="00958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Bing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err="1">
                <a:solidFill>
                  <a:srgbClr val="00958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Entity</a:t>
            </a:r>
            <a:endParaRPr lang="en-US" err="1">
              <a:solidFill>
                <a:srgbClr val="00958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7763AA39-5FED-412F-9156-762E18B9149D}"/>
              </a:ext>
            </a:extLst>
          </p:cNvPr>
          <p:cNvSpPr txBox="1"/>
          <p:nvPr/>
        </p:nvSpPr>
        <p:spPr>
          <a:xfrm>
            <a:off x="7341687" y="1656543"/>
            <a:ext cx="91755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600" err="1">
                <a:solidFill>
                  <a:srgbClr val="00958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Maps</a:t>
            </a:r>
            <a:endParaRPr lang="en-US" sz="1600" err="1">
              <a:solidFill>
                <a:srgbClr val="00958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03DF5051-6643-4656-B229-73408206A90F}"/>
              </a:ext>
            </a:extLst>
          </p:cNvPr>
          <p:cNvSpPr txBox="1"/>
          <p:nvPr/>
        </p:nvSpPr>
        <p:spPr>
          <a:xfrm>
            <a:off x="5281666" y="2210563"/>
            <a:ext cx="1180451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1600" err="1">
                <a:solidFill>
                  <a:srgbClr val="00958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Spelling</a:t>
            </a:r>
            <a:endParaRPr lang="en-US" sz="1600" err="1">
              <a:solidFill>
                <a:srgbClr val="00958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858371C-ACD1-4A0A-96A4-FDBCD7589EE2}"/>
              </a:ext>
            </a:extLst>
          </p:cNvPr>
          <p:cNvSpPr txBox="1"/>
          <p:nvPr/>
        </p:nvSpPr>
        <p:spPr>
          <a:xfrm>
            <a:off x="8666351" y="1940252"/>
            <a:ext cx="1499449" cy="8710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>
                <a:solidFill>
                  <a:srgbClr val="00958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Computer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>
                <a:solidFill>
                  <a:srgbClr val="00958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Vision</a:t>
            </a:r>
            <a:endParaRPr lang="en-US" err="1">
              <a:solidFill>
                <a:srgbClr val="00958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EA7B017-3411-4CA1-AEBD-80A1E224EEB1}"/>
              </a:ext>
            </a:extLst>
          </p:cNvPr>
          <p:cNvSpPr txBox="1"/>
          <p:nvPr/>
        </p:nvSpPr>
        <p:spPr>
          <a:xfrm>
            <a:off x="7397298" y="3019278"/>
            <a:ext cx="1137170" cy="8433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1600" dirty="0">
                <a:solidFill>
                  <a:srgbClr val="00958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Custom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1600" dirty="0">
                <a:solidFill>
                  <a:srgbClr val="00958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Vision</a:t>
            </a:r>
            <a:endParaRPr lang="en-US" sz="1600" dirty="0">
              <a:solidFill>
                <a:srgbClr val="00958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C3EDEB1-C1C8-40FD-AC80-E429C85251F0}"/>
              </a:ext>
            </a:extLst>
          </p:cNvPr>
          <p:cNvSpPr txBox="1"/>
          <p:nvPr/>
        </p:nvSpPr>
        <p:spPr>
          <a:xfrm>
            <a:off x="11258171" y="3930220"/>
            <a:ext cx="128625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400">
                <a:solidFill>
                  <a:srgbClr val="00958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Translator</a:t>
            </a:r>
            <a:endParaRPr lang="en-US" sz="1400" err="1">
              <a:solidFill>
                <a:srgbClr val="00958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13" name="Group 25">
            <a:extLst>
              <a:ext uri="{FF2B5EF4-FFF2-40B4-BE49-F238E27FC236}">
                <a16:creationId xmlns:a16="http://schemas.microsoft.com/office/drawing/2014/main" id="{E1A15DC6-8148-4190-9F36-A204C498906F}"/>
              </a:ext>
            </a:extLst>
          </p:cNvPr>
          <p:cNvGrpSpPr>
            <a:grpSpLocks noChangeAspect="1"/>
          </p:cNvGrpSpPr>
          <p:nvPr/>
        </p:nvGrpSpPr>
        <p:grpSpPr bwMode="auto">
          <a:xfrm rot="16441105" flipH="1">
            <a:off x="9487150" y="2957891"/>
            <a:ext cx="1612001" cy="1606111"/>
            <a:chOff x="3594" y="922"/>
            <a:chExt cx="547" cy="545"/>
          </a:xfrm>
        </p:grpSpPr>
        <p:sp>
          <p:nvSpPr>
            <p:cNvPr id="214" name="Freeform 26">
              <a:extLst>
                <a:ext uri="{FF2B5EF4-FFF2-40B4-BE49-F238E27FC236}">
                  <a16:creationId xmlns:a16="http://schemas.microsoft.com/office/drawing/2014/main" id="{B19741F9-DAE2-43ED-83A1-BD2B2C00EB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rgbClr val="505050">
                <a:lumMod val="60000"/>
                <a:lumOff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Freeform 27">
              <a:extLst>
                <a:ext uri="{FF2B5EF4-FFF2-40B4-BE49-F238E27FC236}">
                  <a16:creationId xmlns:a16="http://schemas.microsoft.com/office/drawing/2014/main" id="{9829916C-18FA-4A03-9617-34E2BBC340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4794E68E-999F-4DC6-A41F-1A1B00261935}"/>
              </a:ext>
            </a:extLst>
          </p:cNvPr>
          <p:cNvSpPr txBox="1"/>
          <p:nvPr/>
        </p:nvSpPr>
        <p:spPr>
          <a:xfrm>
            <a:off x="9652782" y="3281390"/>
            <a:ext cx="1295868" cy="8156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1600" err="1">
                <a:solidFill>
                  <a:srgbClr val="00958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Text</a:t>
            </a:r>
            <a:endParaRPr lang="fr-FR" sz="1600">
              <a:solidFill>
                <a:srgbClr val="00958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1600">
                <a:solidFill>
                  <a:srgbClr val="00958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Analytics</a:t>
            </a:r>
            <a:endParaRPr lang="en-US" sz="1600" err="1">
              <a:solidFill>
                <a:srgbClr val="00958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19906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E3408D8-7E38-472C-93F8-2715DEEBE4EA}"/>
              </a:ext>
            </a:extLst>
          </p:cNvPr>
          <p:cNvGraphicFramePr/>
          <p:nvPr>
            <p:extLst/>
          </p:nvPr>
        </p:nvGraphicFramePr>
        <p:xfrm>
          <a:off x="865305" y="1325573"/>
          <a:ext cx="9941797" cy="5549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A577CBEA-6470-4850-B76F-FCA50BB0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Common Business Scenarios</a:t>
            </a:r>
          </a:p>
        </p:txBody>
      </p:sp>
    </p:spTree>
    <p:extLst>
      <p:ext uri="{BB962C8B-B14F-4D97-AF65-F5344CB8AC3E}">
        <p14:creationId xmlns:p14="http://schemas.microsoft.com/office/powerpoint/2010/main" val="23975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dgm="http://schemas.openxmlformats.org/drawingml/2006/diagram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Channels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D970A2-C23B-4026-82FD-916ABC4CCDA6}"/>
              </a:ext>
            </a:extLst>
          </p:cNvPr>
          <p:cNvCxnSpPr>
            <a:cxnSpLocks/>
          </p:cNvCxnSpPr>
          <p:nvPr/>
        </p:nvCxnSpPr>
        <p:spPr>
          <a:xfrm>
            <a:off x="3156139" y="1408915"/>
            <a:ext cx="6124197" cy="0"/>
          </a:xfrm>
          <a:prstGeom prst="line">
            <a:avLst/>
          </a:prstGeom>
          <a:ln w="9525">
            <a:solidFill>
              <a:srgbClr val="ADD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1583002" y="3610640"/>
            <a:ext cx="1095186" cy="1095186"/>
            <a:chOff x="1519739" y="1631236"/>
            <a:chExt cx="1093284" cy="1093284"/>
          </a:xfrm>
        </p:grpSpPr>
        <p:sp>
          <p:nvSpPr>
            <p:cNvPr id="31" name="Rectangle 30"/>
            <p:cNvSpPr/>
            <p:nvPr/>
          </p:nvSpPr>
          <p:spPr bwMode="auto">
            <a:xfrm>
              <a:off x="1519739" y="1631236"/>
              <a:ext cx="1093284" cy="1093284"/>
            </a:xfrm>
            <a:prstGeom prst="rect">
              <a:avLst/>
            </a:prstGeom>
            <a:solidFill>
              <a:srgbClr val="D9D9D9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2981" y="1644478"/>
              <a:ext cx="1066800" cy="1066800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5174229" y="3610640"/>
            <a:ext cx="1095186" cy="1095186"/>
            <a:chOff x="5296366" y="3497919"/>
            <a:chExt cx="1093284" cy="1093284"/>
          </a:xfrm>
        </p:grpSpPr>
        <p:sp>
          <p:nvSpPr>
            <p:cNvPr id="43" name="Rectangle 42"/>
            <p:cNvSpPr/>
            <p:nvPr/>
          </p:nvSpPr>
          <p:spPr bwMode="auto">
            <a:xfrm>
              <a:off x="5296366" y="3497919"/>
              <a:ext cx="1093284" cy="1093284"/>
            </a:xfrm>
            <a:prstGeom prst="rect">
              <a:avLst/>
            </a:prstGeom>
            <a:solidFill>
              <a:srgbClr val="D9D9D9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980" y="3515139"/>
              <a:ext cx="1066800" cy="1066800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6371304" y="3610640"/>
            <a:ext cx="1095186" cy="1095186"/>
            <a:chOff x="3552110" y="3267062"/>
            <a:chExt cx="1093284" cy="1093284"/>
          </a:xfrm>
        </p:grpSpPr>
        <p:sp>
          <p:nvSpPr>
            <p:cNvPr id="45" name="Rectangle 44"/>
            <p:cNvSpPr/>
            <p:nvPr/>
          </p:nvSpPr>
          <p:spPr bwMode="auto">
            <a:xfrm>
              <a:off x="3552110" y="3267062"/>
              <a:ext cx="1093284" cy="1093284"/>
            </a:xfrm>
            <a:prstGeom prst="rect">
              <a:avLst/>
            </a:prstGeom>
            <a:solidFill>
              <a:srgbClr val="D9D9D9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7515" y="3280304"/>
              <a:ext cx="1066800" cy="1066800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897" y="1891902"/>
            <a:ext cx="1088037" cy="1088037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385926" y="3610640"/>
            <a:ext cx="1095186" cy="1095186"/>
            <a:chOff x="2000386" y="3269183"/>
            <a:chExt cx="1093284" cy="1093284"/>
          </a:xfrm>
        </p:grpSpPr>
        <p:sp>
          <p:nvSpPr>
            <p:cNvPr id="44" name="Rectangle 43"/>
            <p:cNvSpPr/>
            <p:nvPr/>
          </p:nvSpPr>
          <p:spPr bwMode="auto">
            <a:xfrm>
              <a:off x="2000386" y="3269183"/>
              <a:ext cx="1093284" cy="1093284"/>
            </a:xfrm>
            <a:prstGeom prst="rect">
              <a:avLst/>
            </a:prstGeom>
            <a:solidFill>
              <a:srgbClr val="D9D9D9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3628" y="3285198"/>
              <a:ext cx="1066800" cy="1066800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3977153" y="3610640"/>
            <a:ext cx="1095186" cy="1095186"/>
            <a:chOff x="4892563" y="4830523"/>
            <a:chExt cx="1093284" cy="1093284"/>
          </a:xfrm>
        </p:grpSpPr>
        <p:sp>
          <p:nvSpPr>
            <p:cNvPr id="49" name="Rectangle 48"/>
            <p:cNvSpPr/>
            <p:nvPr/>
          </p:nvSpPr>
          <p:spPr bwMode="auto">
            <a:xfrm>
              <a:off x="4892563" y="4830523"/>
              <a:ext cx="1093284" cy="1093284"/>
            </a:xfrm>
            <a:prstGeom prst="rect">
              <a:avLst/>
            </a:prstGeom>
            <a:solidFill>
              <a:srgbClr val="D9D9D9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1869" y="4843765"/>
              <a:ext cx="1066800" cy="1066800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8765455" y="3569799"/>
            <a:ext cx="1104665" cy="1133271"/>
            <a:chOff x="7358880" y="2942553"/>
            <a:chExt cx="1102746" cy="1131303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358880" y="2980572"/>
              <a:ext cx="1093284" cy="1093284"/>
            </a:xfrm>
            <a:prstGeom prst="rect">
              <a:avLst/>
            </a:prstGeom>
            <a:solidFill>
              <a:srgbClr val="D9D9D9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826" y="2942553"/>
              <a:ext cx="1066800" cy="1066800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7568380" y="3610640"/>
            <a:ext cx="1095186" cy="1095186"/>
            <a:chOff x="7571136" y="5006322"/>
            <a:chExt cx="1093284" cy="1093284"/>
          </a:xfrm>
        </p:grpSpPr>
        <p:sp>
          <p:nvSpPr>
            <p:cNvPr id="47" name="Rectangle 46"/>
            <p:cNvSpPr/>
            <p:nvPr/>
          </p:nvSpPr>
          <p:spPr bwMode="auto">
            <a:xfrm>
              <a:off x="7571136" y="5006322"/>
              <a:ext cx="1093284" cy="1093284"/>
            </a:xfrm>
            <a:prstGeom prst="rect">
              <a:avLst/>
            </a:prstGeom>
            <a:solidFill>
              <a:srgbClr val="D9D9D9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4378" y="5020103"/>
              <a:ext cx="1066800" cy="1066800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9972010" y="3610640"/>
            <a:ext cx="1095186" cy="1095186"/>
            <a:chOff x="9493699" y="3737239"/>
            <a:chExt cx="1093284" cy="1093284"/>
          </a:xfrm>
        </p:grpSpPr>
        <p:sp>
          <p:nvSpPr>
            <p:cNvPr id="51" name="Rectangle 50"/>
            <p:cNvSpPr/>
            <p:nvPr/>
          </p:nvSpPr>
          <p:spPr bwMode="auto">
            <a:xfrm>
              <a:off x="9493699" y="3737239"/>
              <a:ext cx="1093284" cy="1093284"/>
            </a:xfrm>
            <a:prstGeom prst="rect">
              <a:avLst/>
            </a:prstGeom>
            <a:solidFill>
              <a:srgbClr val="D9D9D9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6941" y="3750481"/>
              <a:ext cx="1066800" cy="1066800"/>
            </a:xfrm>
            <a:prstGeom prst="rect">
              <a:avLst/>
            </a:prstGeom>
          </p:spPr>
        </p:pic>
      </p:grpSp>
      <p:grpSp>
        <p:nvGrpSpPr>
          <p:cNvPr id="63" name="Group 62"/>
          <p:cNvGrpSpPr/>
          <p:nvPr/>
        </p:nvGrpSpPr>
        <p:grpSpPr>
          <a:xfrm>
            <a:off x="2780078" y="3610640"/>
            <a:ext cx="1095186" cy="1095186"/>
            <a:chOff x="8798198" y="1992185"/>
            <a:chExt cx="1093284" cy="1093284"/>
          </a:xfrm>
        </p:grpSpPr>
        <p:sp>
          <p:nvSpPr>
            <p:cNvPr id="46" name="Rectangle 45"/>
            <p:cNvSpPr/>
            <p:nvPr/>
          </p:nvSpPr>
          <p:spPr bwMode="auto">
            <a:xfrm>
              <a:off x="8798198" y="1992185"/>
              <a:ext cx="1093284" cy="1093284"/>
            </a:xfrm>
            <a:prstGeom prst="rect">
              <a:avLst/>
            </a:prstGeom>
            <a:solidFill>
              <a:srgbClr val="D9D9D9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9811" y="2005427"/>
              <a:ext cx="1066800" cy="1066800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11169082" y="3610640"/>
            <a:ext cx="1095186" cy="1095186"/>
            <a:chOff x="10549426" y="834773"/>
            <a:chExt cx="1093284" cy="1093284"/>
          </a:xfrm>
        </p:grpSpPr>
        <p:sp>
          <p:nvSpPr>
            <p:cNvPr id="50" name="Rectangle 49"/>
            <p:cNvSpPr/>
            <p:nvPr/>
          </p:nvSpPr>
          <p:spPr bwMode="auto">
            <a:xfrm>
              <a:off x="10549426" y="834773"/>
              <a:ext cx="1093284" cy="1093284"/>
            </a:xfrm>
            <a:prstGeom prst="rect">
              <a:avLst/>
            </a:prstGeom>
            <a:solidFill>
              <a:srgbClr val="D9D9D9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2668" y="848015"/>
              <a:ext cx="1066800" cy="1066800"/>
            </a:xfrm>
            <a:prstGeom prst="rect">
              <a:avLst/>
            </a:prstGeom>
          </p:spPr>
        </p:pic>
      </p:grpSp>
      <p:sp>
        <p:nvSpPr>
          <p:cNvPr id="66" name="Title 7">
            <a:extLst/>
          </p:cNvPr>
          <p:cNvSpPr txBox="1">
            <a:spLocks/>
          </p:cNvSpPr>
          <p:nvPr/>
        </p:nvSpPr>
        <p:spPr>
          <a:xfrm>
            <a:off x="3204989" y="1891903"/>
            <a:ext cx="6026498" cy="1204938"/>
          </a:xfrm>
          <a:prstGeom prst="rect">
            <a:avLst/>
          </a:prstGeom>
        </p:spPr>
        <p:txBody>
          <a:bodyPr vert="horz" lIns="233118" tIns="46623" rIns="93247" bIns="46623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554960">
              <a:defRPr/>
            </a:pPr>
            <a:r>
              <a:rPr lang="en-US" sz="1836" spc="1020" dirty="0">
                <a:solidFill>
                  <a:prstClr val="white"/>
                </a:solidFill>
              </a:rPr>
              <a:t>One Bot</a:t>
            </a:r>
          </a:p>
          <a:p>
            <a:pPr defTabSz="554960">
              <a:defRPr/>
            </a:pPr>
            <a:r>
              <a:rPr lang="en-US" sz="1836" spc="1020" dirty="0">
                <a:solidFill>
                  <a:prstClr val="white"/>
                </a:solidFill>
              </a:rPr>
              <a:t>Multiple canvases</a:t>
            </a:r>
          </a:p>
        </p:txBody>
      </p:sp>
    </p:spTree>
    <p:extLst>
      <p:ext uri="{BB962C8B-B14F-4D97-AF65-F5344CB8AC3E}">
        <p14:creationId xmlns:p14="http://schemas.microsoft.com/office/powerpoint/2010/main" val="2354995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5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Channels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D970A2-C23B-4026-82FD-916ABC4CCDA6}"/>
              </a:ext>
            </a:extLst>
          </p:cNvPr>
          <p:cNvCxnSpPr>
            <a:cxnSpLocks/>
          </p:cNvCxnSpPr>
          <p:nvPr/>
        </p:nvCxnSpPr>
        <p:spPr>
          <a:xfrm>
            <a:off x="3156139" y="1408915"/>
            <a:ext cx="6124197" cy="0"/>
          </a:xfrm>
          <a:prstGeom prst="line">
            <a:avLst/>
          </a:prstGeom>
          <a:ln w="9525">
            <a:solidFill>
              <a:srgbClr val="ADD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7">
            <a:extLst>
              <a:ext uri="{FF2B5EF4-FFF2-40B4-BE49-F238E27FC236}">
                <a16:creationId xmlns:a16="http://schemas.microsoft.com/office/drawing/2014/main" id="{BE3AD83B-B096-4C38-862D-1A83B02774CC}"/>
              </a:ext>
            </a:extLst>
          </p:cNvPr>
          <p:cNvSpPr txBox="1">
            <a:spLocks/>
          </p:cNvSpPr>
          <p:nvPr/>
        </p:nvSpPr>
        <p:spPr>
          <a:xfrm>
            <a:off x="3204989" y="1891903"/>
            <a:ext cx="6026498" cy="1204938"/>
          </a:xfrm>
          <a:prstGeom prst="rect">
            <a:avLst/>
          </a:prstGeom>
        </p:spPr>
        <p:txBody>
          <a:bodyPr vert="horz" lIns="233118" tIns="46623" rIns="93247" bIns="46623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554960">
              <a:defRPr/>
            </a:pPr>
            <a:r>
              <a:rPr lang="en-US" sz="1836" spc="1020" dirty="0">
                <a:solidFill>
                  <a:prstClr val="white"/>
                </a:solidFill>
              </a:rPr>
              <a:t>One Bot</a:t>
            </a:r>
          </a:p>
          <a:p>
            <a:pPr defTabSz="554960">
              <a:defRPr/>
            </a:pPr>
            <a:r>
              <a:rPr lang="en-US" sz="1836" spc="1020" dirty="0">
                <a:solidFill>
                  <a:prstClr val="white"/>
                </a:solidFill>
              </a:rPr>
              <a:t>Multiple canvases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52325" y="3091480"/>
            <a:ext cx="11106867" cy="3527412"/>
            <a:chOff x="736776" y="3031138"/>
            <a:chExt cx="10890074" cy="345856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0B233ED-BD02-4CEE-A96E-F5939597B77D}"/>
                </a:ext>
              </a:extLst>
            </p:cNvPr>
            <p:cNvSpPr/>
            <p:nvPr/>
          </p:nvSpPr>
          <p:spPr bwMode="auto">
            <a:xfrm>
              <a:off x="8492152" y="3108231"/>
              <a:ext cx="3090384" cy="3299185"/>
            </a:xfrm>
            <a:prstGeom prst="rect">
              <a:avLst/>
            </a:prstGeom>
            <a:solidFill>
              <a:srgbClr val="D9D9D9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2A542D3-EE29-4FAF-9D27-9AAE3F681336}"/>
                </a:ext>
              </a:extLst>
            </p:cNvPr>
            <p:cNvSpPr/>
            <p:nvPr/>
          </p:nvSpPr>
          <p:spPr bwMode="auto">
            <a:xfrm>
              <a:off x="4747019" y="3108231"/>
              <a:ext cx="3025606" cy="3299184"/>
            </a:xfrm>
            <a:prstGeom prst="rect">
              <a:avLst/>
            </a:prstGeom>
            <a:solidFill>
              <a:srgbClr val="D9D9D9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8061683-2C7C-46E3-9C0B-1A87A7DC2F33}"/>
                </a:ext>
              </a:extLst>
            </p:cNvPr>
            <p:cNvSpPr/>
            <p:nvPr/>
          </p:nvSpPr>
          <p:spPr bwMode="auto">
            <a:xfrm>
              <a:off x="799659" y="3108231"/>
              <a:ext cx="3163056" cy="3299184"/>
            </a:xfrm>
            <a:prstGeom prst="rect">
              <a:avLst/>
            </a:prstGeom>
            <a:solidFill>
              <a:srgbClr val="D9D9D9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424364-6015-4A9E-A3D8-CDA406F0FA30}"/>
                </a:ext>
              </a:extLst>
            </p:cNvPr>
            <p:cNvSpPr/>
            <p:nvPr/>
          </p:nvSpPr>
          <p:spPr bwMode="auto">
            <a:xfrm>
              <a:off x="736776" y="3031138"/>
              <a:ext cx="3276424" cy="3458561"/>
            </a:xfrm>
            <a:prstGeom prst="rect">
              <a:avLst/>
            </a:prstGeom>
            <a:noFill/>
            <a:ln w="9525"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ts val="612"/>
                </a:spcBef>
                <a:spcAft>
                  <a:spcPct val="0"/>
                </a:spcAft>
              </a:pPr>
              <a:endParaRPr lang="en-US" sz="2040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B0CED0-DDED-4B3E-A583-16EC83812FB1}"/>
                </a:ext>
              </a:extLst>
            </p:cNvPr>
            <p:cNvSpPr/>
            <p:nvPr/>
          </p:nvSpPr>
          <p:spPr bwMode="auto">
            <a:xfrm>
              <a:off x="4691148" y="3031138"/>
              <a:ext cx="3127106" cy="3458561"/>
            </a:xfrm>
            <a:prstGeom prst="rect">
              <a:avLst/>
            </a:prstGeom>
            <a:noFill/>
            <a:ln w="9525">
              <a:solidFill>
                <a:srgbClr val="11817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ts val="612"/>
                </a:spcBef>
                <a:spcAft>
                  <a:spcPct val="0"/>
                </a:spcAft>
              </a:pPr>
              <a:endParaRPr lang="en-US" sz="2040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BD71C73-79AA-4414-A37F-38C439CC3743}"/>
                </a:ext>
              </a:extLst>
            </p:cNvPr>
            <p:cNvSpPr/>
            <p:nvPr/>
          </p:nvSpPr>
          <p:spPr bwMode="auto">
            <a:xfrm>
              <a:off x="8423275" y="3031138"/>
              <a:ext cx="3203575" cy="3458561"/>
            </a:xfrm>
            <a:prstGeom prst="rect">
              <a:avLst/>
            </a:prstGeom>
            <a:noFill/>
            <a:ln w="9525">
              <a:solidFill>
                <a:srgbClr val="00AFF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ts val="612"/>
                </a:spcBef>
                <a:spcAft>
                  <a:spcPct val="0"/>
                </a:spcAft>
              </a:pPr>
              <a:endParaRPr lang="en-US" sz="2040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E4987D0-A452-4854-BAC7-82AFE470C1EB}"/>
                </a:ext>
              </a:extLst>
            </p:cNvPr>
            <p:cNvSpPr/>
            <p:nvPr/>
          </p:nvSpPr>
          <p:spPr>
            <a:xfrm>
              <a:off x="799659" y="4382209"/>
              <a:ext cx="3137341" cy="593431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 defTabSz="932597"/>
              <a:r>
                <a:rPr lang="en-US" sz="1836" dirty="0">
                  <a:solidFill>
                    <a:srgbClr val="505050"/>
                  </a:solidFill>
                  <a:latin typeface="Segoe UI Semilight"/>
                </a:rPr>
                <a:t>Custom Skills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CEA85BB-1E17-4C1A-B5CF-4C7178B7C537}"/>
                </a:ext>
              </a:extLst>
            </p:cNvPr>
            <p:cNvSpPr/>
            <p:nvPr/>
          </p:nvSpPr>
          <p:spPr>
            <a:xfrm>
              <a:off x="799659" y="4975893"/>
              <a:ext cx="3137341" cy="593431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 defTabSz="932597"/>
              <a:r>
                <a:rPr lang="en-US" sz="1836" dirty="0">
                  <a:solidFill>
                    <a:srgbClr val="505050"/>
                  </a:solidFill>
                  <a:latin typeface="Segoe UI Semilight"/>
                </a:rPr>
                <a:t>Memory / Profile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519677-0AC8-4C85-9312-DE6C43123027}"/>
                </a:ext>
              </a:extLst>
            </p:cNvPr>
            <p:cNvSpPr/>
            <p:nvPr/>
          </p:nvSpPr>
          <p:spPr>
            <a:xfrm>
              <a:off x="799659" y="5704718"/>
              <a:ext cx="3163056" cy="593431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 defTabSz="932597"/>
              <a:r>
                <a:rPr lang="en-US" sz="1836" dirty="0">
                  <a:solidFill>
                    <a:srgbClr val="505050"/>
                  </a:solidFill>
                  <a:latin typeface="Segoe UI Semilight"/>
                </a:rPr>
                <a:t>Speech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0E37B27-C0C5-462E-8BF1-D9117A3A2FA0}"/>
                </a:ext>
              </a:extLst>
            </p:cNvPr>
            <p:cNvCxnSpPr>
              <a:cxnSpLocks/>
            </p:cNvCxnSpPr>
            <p:nvPr/>
          </p:nvCxnSpPr>
          <p:spPr>
            <a:xfrm>
              <a:off x="1085929" y="4975640"/>
              <a:ext cx="2635273" cy="0"/>
            </a:xfrm>
            <a:prstGeom prst="line">
              <a:avLst/>
            </a:prstGeom>
            <a:noFill/>
            <a:ln w="3175"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57BF601-456C-4E02-8EB3-C29F3DCBE6BE}"/>
                </a:ext>
              </a:extLst>
            </p:cNvPr>
            <p:cNvCxnSpPr>
              <a:cxnSpLocks/>
            </p:cNvCxnSpPr>
            <p:nvPr/>
          </p:nvCxnSpPr>
          <p:spPr>
            <a:xfrm>
              <a:off x="1085929" y="5670267"/>
              <a:ext cx="2635273" cy="0"/>
            </a:xfrm>
            <a:prstGeom prst="line">
              <a:avLst/>
            </a:prstGeom>
            <a:noFill/>
            <a:ln w="3175"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D2F595-D709-4887-930F-DE1DC61D112B}"/>
                </a:ext>
              </a:extLst>
            </p:cNvPr>
            <p:cNvSpPr/>
            <p:nvPr/>
          </p:nvSpPr>
          <p:spPr>
            <a:xfrm>
              <a:off x="4747019" y="4382209"/>
              <a:ext cx="3025606" cy="593431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 defTabSz="932597"/>
              <a:r>
                <a:rPr lang="en-US" sz="1836" dirty="0">
                  <a:solidFill>
                    <a:srgbClr val="505050"/>
                  </a:solidFill>
                  <a:latin typeface="Segoe UI Semilight"/>
                </a:rPr>
                <a:t>Business Bots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40C606E-282C-4393-A6C4-FF593DB3ADB7}"/>
                </a:ext>
              </a:extLst>
            </p:cNvPr>
            <p:cNvSpPr/>
            <p:nvPr/>
          </p:nvSpPr>
          <p:spPr>
            <a:xfrm>
              <a:off x="4722456" y="4975893"/>
              <a:ext cx="3025605" cy="593431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 defTabSz="932597"/>
              <a:r>
                <a:rPr lang="en-US" sz="1836" dirty="0">
                  <a:solidFill>
                    <a:srgbClr val="505050"/>
                  </a:solidFill>
                  <a:latin typeface="Segoe UI Semilight"/>
                </a:rPr>
                <a:t>Bot Directory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2CE23DB-5822-48EB-BC96-18424835139B}"/>
                </a:ext>
              </a:extLst>
            </p:cNvPr>
            <p:cNvSpPr/>
            <p:nvPr/>
          </p:nvSpPr>
          <p:spPr>
            <a:xfrm>
              <a:off x="4753626" y="5704718"/>
              <a:ext cx="3025606" cy="593431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 defTabSz="932597"/>
              <a:r>
                <a:rPr lang="en-US" sz="1836" dirty="0">
                  <a:solidFill>
                    <a:srgbClr val="505050"/>
                  </a:solidFill>
                  <a:latin typeface="Segoe UI Semilight"/>
                </a:rPr>
                <a:t>Bots in Bing Search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EC0EA03-5E7D-4A5A-9522-4183A3E821F3}"/>
                </a:ext>
              </a:extLst>
            </p:cNvPr>
            <p:cNvCxnSpPr>
              <a:cxnSpLocks/>
            </p:cNvCxnSpPr>
            <p:nvPr/>
          </p:nvCxnSpPr>
          <p:spPr>
            <a:xfrm>
              <a:off x="4886314" y="4975640"/>
              <a:ext cx="2635273" cy="0"/>
            </a:xfrm>
            <a:prstGeom prst="line">
              <a:avLst/>
            </a:prstGeom>
            <a:noFill/>
            <a:ln w="3175">
              <a:solidFill>
                <a:srgbClr val="F4BD2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69DDF9-57A5-4B42-8563-D08FE7060644}"/>
                </a:ext>
              </a:extLst>
            </p:cNvPr>
            <p:cNvCxnSpPr>
              <a:cxnSpLocks/>
            </p:cNvCxnSpPr>
            <p:nvPr/>
          </p:nvCxnSpPr>
          <p:spPr>
            <a:xfrm>
              <a:off x="4942185" y="5671626"/>
              <a:ext cx="2635273" cy="0"/>
            </a:xfrm>
            <a:prstGeom prst="line">
              <a:avLst/>
            </a:prstGeom>
            <a:noFill/>
            <a:ln w="3175">
              <a:solidFill>
                <a:srgbClr val="F4BD2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4929" y="3212735"/>
              <a:ext cx="1066800" cy="10668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3029" y="3226082"/>
              <a:ext cx="1066800" cy="106680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944" y="3219407"/>
              <a:ext cx="1066800" cy="1066800"/>
            </a:xfrm>
            <a:prstGeom prst="rect">
              <a:avLst/>
            </a:prstGeom>
          </p:spPr>
        </p:pic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92249BF2-3F10-4154-BB39-379963A6EB3F}"/>
              </a:ext>
            </a:extLst>
          </p:cNvPr>
          <p:cNvSpPr/>
          <p:nvPr/>
        </p:nvSpPr>
        <p:spPr>
          <a:xfrm>
            <a:off x="8659059" y="4484923"/>
            <a:ext cx="3085838" cy="605245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 defTabSz="932597"/>
            <a:r>
              <a:rPr lang="en-US" sz="1836" dirty="0">
                <a:solidFill>
                  <a:srgbClr val="505050"/>
                </a:solidFill>
                <a:latin typeface="Segoe UI Semilight"/>
              </a:rPr>
              <a:t>LOB Bots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D7588F-36D6-4DBE-A628-7E56AA4E82AD}"/>
              </a:ext>
            </a:extLst>
          </p:cNvPr>
          <p:cNvSpPr/>
          <p:nvPr/>
        </p:nvSpPr>
        <p:spPr>
          <a:xfrm>
            <a:off x="8634008" y="5090426"/>
            <a:ext cx="3085837" cy="605245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 defTabSz="932597"/>
            <a:r>
              <a:rPr lang="en-US" sz="1836" dirty="0">
                <a:solidFill>
                  <a:srgbClr val="505050"/>
                </a:solidFill>
                <a:latin typeface="Segoe UI Semilight"/>
              </a:rPr>
              <a:t>IT Managed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E1B5465-E2DA-4E3C-A70D-BED1E35E2CC1}"/>
              </a:ext>
            </a:extLst>
          </p:cNvPr>
          <p:cNvSpPr/>
          <p:nvPr/>
        </p:nvSpPr>
        <p:spPr>
          <a:xfrm>
            <a:off x="8665798" y="5833760"/>
            <a:ext cx="3085838" cy="605245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 defTabSz="932597"/>
            <a:r>
              <a:rPr lang="en-US" sz="1836" dirty="0">
                <a:solidFill>
                  <a:srgbClr val="505050"/>
                </a:solidFill>
                <a:latin typeface="Segoe UI Semilight"/>
              </a:rPr>
              <a:t>Integrated </a:t>
            </a:r>
            <a:r>
              <a:rPr lang="en-US" sz="1836" dirty="0" err="1">
                <a:solidFill>
                  <a:srgbClr val="505050"/>
                </a:solidFill>
                <a:latin typeface="Segoe UI Semilight"/>
              </a:rPr>
              <a:t>Auth</a:t>
            </a:r>
            <a:endParaRPr lang="en-US" sz="1836" dirty="0">
              <a:solidFill>
                <a:srgbClr val="505050"/>
              </a:solidFill>
              <a:latin typeface="Segoe UI Semilight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83ED7B-B180-413F-8F7B-CFC351CC07F4}"/>
              </a:ext>
            </a:extLst>
          </p:cNvPr>
          <p:cNvCxnSpPr>
            <a:cxnSpLocks/>
          </p:cNvCxnSpPr>
          <p:nvPr/>
        </p:nvCxnSpPr>
        <p:spPr>
          <a:xfrm>
            <a:off x="8944829" y="5826959"/>
            <a:ext cx="2687734" cy="0"/>
          </a:xfrm>
          <a:prstGeom prst="line">
            <a:avLst/>
          </a:prstGeom>
          <a:noFill/>
          <a:ln w="3175">
            <a:solidFill>
              <a:srgbClr val="00AF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51CC39-04EC-4916-A2C4-92766CA28966}"/>
              </a:ext>
            </a:extLst>
          </p:cNvPr>
          <p:cNvCxnSpPr>
            <a:cxnSpLocks/>
          </p:cNvCxnSpPr>
          <p:nvPr/>
        </p:nvCxnSpPr>
        <p:spPr>
          <a:xfrm>
            <a:off x="8944828" y="5068462"/>
            <a:ext cx="2687734" cy="0"/>
          </a:xfrm>
          <a:prstGeom prst="line">
            <a:avLst/>
          </a:prstGeom>
          <a:noFill/>
          <a:ln w="3175">
            <a:solidFill>
              <a:srgbClr val="00AF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237751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FA1ABD-BFD7-4CF8-B5F7-EBA0A340B818}"/>
              </a:ext>
            </a:extLst>
          </p:cNvPr>
          <p:cNvSpPr txBox="1"/>
          <p:nvPr/>
        </p:nvSpPr>
        <p:spPr>
          <a:xfrm>
            <a:off x="3881818" y="58647"/>
            <a:ext cx="4764119" cy="958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418">
              <a:defRPr/>
            </a:pPr>
            <a:r>
              <a:rPr lang="en-US" sz="5506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Adaptive Cards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745078-3DBA-4A7C-B4AF-41CA16616BDF}"/>
              </a:ext>
            </a:extLst>
          </p:cNvPr>
          <p:cNvCxnSpPr>
            <a:cxnSpLocks/>
          </p:cNvCxnSpPr>
          <p:nvPr/>
        </p:nvCxnSpPr>
        <p:spPr>
          <a:xfrm>
            <a:off x="3156139" y="1408915"/>
            <a:ext cx="6124197" cy="0"/>
          </a:xfrm>
          <a:prstGeom prst="line">
            <a:avLst/>
          </a:prstGeom>
          <a:ln w="9525">
            <a:solidFill>
              <a:srgbClr val="ADD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7">
            <a:extLst>
              <a:ext uri="{FF2B5EF4-FFF2-40B4-BE49-F238E27FC236}">
                <a16:creationId xmlns:a16="http://schemas.microsoft.com/office/drawing/2014/main" id="{2B6DCA4F-1BE4-4F7F-85D5-055275E3C780}"/>
              </a:ext>
            </a:extLst>
          </p:cNvPr>
          <p:cNvSpPr txBox="1">
            <a:spLocks/>
          </p:cNvSpPr>
          <p:nvPr/>
        </p:nvSpPr>
        <p:spPr>
          <a:xfrm>
            <a:off x="3204989" y="1891903"/>
            <a:ext cx="6026498" cy="1204938"/>
          </a:xfrm>
          <a:prstGeom prst="rect">
            <a:avLst/>
          </a:prstGeom>
        </p:spPr>
        <p:txBody>
          <a:bodyPr vert="horz" lIns="233118" tIns="46623" rIns="93247" bIns="46623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554960">
              <a:defRPr/>
            </a:pPr>
            <a:r>
              <a:rPr lang="en-US" sz="1836" spc="1020" dirty="0">
                <a:solidFill>
                  <a:prstClr val="white"/>
                </a:solidFill>
              </a:rPr>
              <a:t>Open framework</a:t>
            </a:r>
          </a:p>
          <a:p>
            <a:pPr defTabSz="554960">
              <a:defRPr/>
            </a:pPr>
            <a:r>
              <a:rPr lang="en-US" sz="1836" spc="1020" dirty="0">
                <a:solidFill>
                  <a:prstClr val="white"/>
                </a:solidFill>
              </a:rPr>
              <a:t>Multiple canvases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441661-CF2E-4DC6-85AA-A5C7AB4D413C}"/>
              </a:ext>
            </a:extLst>
          </p:cNvPr>
          <p:cNvCxnSpPr>
            <a:cxnSpLocks/>
          </p:cNvCxnSpPr>
          <p:nvPr/>
        </p:nvCxnSpPr>
        <p:spPr>
          <a:xfrm>
            <a:off x="1764" y="6008137"/>
            <a:ext cx="12432948" cy="0"/>
          </a:xfrm>
          <a:prstGeom prst="line">
            <a:avLst/>
          </a:prstGeom>
          <a:ln w="28575">
            <a:solidFill>
              <a:srgbClr val="E1DFD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296F727-C991-48E0-A8CD-803520B3254A}"/>
              </a:ext>
            </a:extLst>
          </p:cNvPr>
          <p:cNvSpPr txBox="1"/>
          <p:nvPr/>
        </p:nvSpPr>
        <p:spPr>
          <a:xfrm>
            <a:off x="515190" y="6105705"/>
            <a:ext cx="1313174" cy="3822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932418">
              <a:defRPr/>
            </a:pPr>
            <a:r>
              <a:rPr lang="en-US" sz="1836" dirty="0">
                <a:solidFill>
                  <a:srgbClr val="E7E6E6"/>
                </a:solidFill>
                <a:latin typeface="Calibri Light" panose="020F0302020204030204"/>
              </a:rPr>
              <a:t>Notification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1399E6-1401-4B4A-B752-C5AD9A3CA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49" y="4486220"/>
            <a:ext cx="1907371" cy="14173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ACEC43-1687-4D43-A6E0-FB3DCC761998}"/>
              </a:ext>
            </a:extLst>
          </p:cNvPr>
          <p:cNvSpPr txBox="1"/>
          <p:nvPr/>
        </p:nvSpPr>
        <p:spPr>
          <a:xfrm>
            <a:off x="2762016" y="6105705"/>
            <a:ext cx="1781870" cy="3822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932418">
              <a:defRPr/>
            </a:pPr>
            <a:r>
              <a:rPr lang="en-US" sz="1836" dirty="0">
                <a:solidFill>
                  <a:srgbClr val="E7E6E6"/>
                </a:solidFill>
                <a:latin typeface="Calibri Light" panose="020F0302020204030204"/>
              </a:rPr>
              <a:t>Microsoft Teams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89A199-D995-4420-A963-2A83A4EE5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99" y="4486220"/>
            <a:ext cx="2121454" cy="1417356"/>
          </a:xfrm>
          <a:prstGeom prst="rect">
            <a:avLst/>
          </a:prstGeom>
          <a:ln>
            <a:noFill/>
          </a:ln>
          <a:effectLst>
            <a:outerShdw blurRad="25400" dist="38100" dir="33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0D3AE7-0533-4951-9995-64FF14CD04C6}"/>
              </a:ext>
            </a:extLst>
          </p:cNvPr>
          <p:cNvSpPr txBox="1"/>
          <p:nvPr/>
        </p:nvSpPr>
        <p:spPr>
          <a:xfrm>
            <a:off x="5848161" y="6105705"/>
            <a:ext cx="752282" cy="3822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932418">
              <a:defRPr/>
            </a:pPr>
            <a:r>
              <a:rPr lang="en-US" sz="1836" dirty="0">
                <a:solidFill>
                  <a:srgbClr val="E7E6E6"/>
                </a:solidFill>
                <a:latin typeface="Calibri Light" panose="020F0302020204030204"/>
              </a:rPr>
              <a:t>Skype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CFC5C6-DA22-40A3-93EC-1AEF07762F3E}"/>
              </a:ext>
            </a:extLst>
          </p:cNvPr>
          <p:cNvSpPr txBox="1"/>
          <p:nvPr/>
        </p:nvSpPr>
        <p:spPr>
          <a:xfrm>
            <a:off x="8015225" y="6105705"/>
            <a:ext cx="953544" cy="3822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932418">
              <a:defRPr/>
            </a:pPr>
            <a:r>
              <a:rPr lang="en-US" sz="1836" dirty="0">
                <a:solidFill>
                  <a:srgbClr val="E7E6E6"/>
                </a:solidFill>
                <a:latin typeface="Calibri Light" panose="020F0302020204030204"/>
              </a:rPr>
              <a:t>Android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5E20EFF-A97B-41BA-8911-C3B44AD1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"/>
          <a:stretch>
            <a:fillRect/>
          </a:stretch>
        </p:blipFill>
        <p:spPr>
          <a:xfrm>
            <a:off x="9695919" y="4493217"/>
            <a:ext cx="2133333" cy="1417356"/>
          </a:xfrm>
          <a:custGeom>
            <a:avLst/>
            <a:gdLst>
              <a:gd name="connsiteX0" fmla="*/ 55780 w 2091990"/>
              <a:gd name="connsiteY0" fmla="*/ 0 h 1389888"/>
              <a:gd name="connsiteX1" fmla="*/ 2036210 w 2091990"/>
              <a:gd name="connsiteY1" fmla="*/ 0 h 1389888"/>
              <a:gd name="connsiteX2" fmla="*/ 2046768 w 2091990"/>
              <a:gd name="connsiteY2" fmla="*/ 2132 h 1389888"/>
              <a:gd name="connsiteX3" fmla="*/ 2091990 w 2091990"/>
              <a:gd name="connsiteY3" fmla="*/ 70355 h 1389888"/>
              <a:gd name="connsiteX4" fmla="*/ 2091990 w 2091990"/>
              <a:gd name="connsiteY4" fmla="*/ 1319021 h 1389888"/>
              <a:gd name="connsiteX5" fmla="*/ 2046768 w 2091990"/>
              <a:gd name="connsiteY5" fmla="*/ 1387245 h 1389888"/>
              <a:gd name="connsiteX6" fmla="*/ 2033674 w 2091990"/>
              <a:gd name="connsiteY6" fmla="*/ 1389888 h 1389888"/>
              <a:gd name="connsiteX7" fmla="*/ 58316 w 2091990"/>
              <a:gd name="connsiteY7" fmla="*/ 1389888 h 1389888"/>
              <a:gd name="connsiteX8" fmla="*/ 45222 w 2091990"/>
              <a:gd name="connsiteY8" fmla="*/ 1387245 h 1389888"/>
              <a:gd name="connsiteX9" fmla="*/ 0 w 2091990"/>
              <a:gd name="connsiteY9" fmla="*/ 1319021 h 1389888"/>
              <a:gd name="connsiteX10" fmla="*/ 0 w 2091990"/>
              <a:gd name="connsiteY10" fmla="*/ 70355 h 1389888"/>
              <a:gd name="connsiteX11" fmla="*/ 45222 w 2091990"/>
              <a:gd name="connsiteY11" fmla="*/ 2132 h 13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1990" h="1389888">
                <a:moveTo>
                  <a:pt x="55780" y="0"/>
                </a:moveTo>
                <a:lnTo>
                  <a:pt x="2036210" y="0"/>
                </a:lnTo>
                <a:lnTo>
                  <a:pt x="2046768" y="2132"/>
                </a:lnTo>
                <a:cubicBezTo>
                  <a:pt x="2073343" y="13372"/>
                  <a:pt x="2091990" y="39686"/>
                  <a:pt x="2091990" y="70355"/>
                </a:cubicBezTo>
                <a:lnTo>
                  <a:pt x="2091990" y="1319021"/>
                </a:lnTo>
                <a:cubicBezTo>
                  <a:pt x="2091990" y="1349690"/>
                  <a:pt x="2073343" y="1376004"/>
                  <a:pt x="2046768" y="1387245"/>
                </a:cubicBezTo>
                <a:lnTo>
                  <a:pt x="2033674" y="1389888"/>
                </a:lnTo>
                <a:lnTo>
                  <a:pt x="58316" y="1389888"/>
                </a:lnTo>
                <a:lnTo>
                  <a:pt x="45222" y="1387245"/>
                </a:lnTo>
                <a:cubicBezTo>
                  <a:pt x="18647" y="1376004"/>
                  <a:pt x="0" y="1349690"/>
                  <a:pt x="0" y="1319021"/>
                </a:cubicBezTo>
                <a:lnTo>
                  <a:pt x="0" y="70355"/>
                </a:lnTo>
                <a:cubicBezTo>
                  <a:pt x="0" y="39686"/>
                  <a:pt x="18647" y="13372"/>
                  <a:pt x="45222" y="2132"/>
                </a:cubicBezTo>
                <a:close/>
              </a:path>
            </a:pathLst>
          </a:cu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57BF816-7761-47DF-B561-539A7CD2D970}"/>
              </a:ext>
            </a:extLst>
          </p:cNvPr>
          <p:cNvSpPr txBox="1"/>
          <p:nvPr/>
        </p:nvSpPr>
        <p:spPr>
          <a:xfrm>
            <a:off x="10512438" y="6105705"/>
            <a:ext cx="505445" cy="3822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932418">
              <a:defRPr/>
            </a:pPr>
            <a:r>
              <a:rPr lang="en-US" sz="1836" dirty="0">
                <a:solidFill>
                  <a:srgbClr val="E7E6E6"/>
                </a:solidFill>
                <a:latin typeface="Calibri Light" panose="020F0302020204030204"/>
              </a:rPr>
              <a:t>iOS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25DD627-C972-4DEC-B2CF-64FB981AC5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61345" y="2938059"/>
            <a:ext cx="2113785" cy="2965515"/>
          </a:xfrm>
          <a:custGeom>
            <a:avLst/>
            <a:gdLst>
              <a:gd name="connsiteX0" fmla="*/ 50183 w 2072820"/>
              <a:gd name="connsiteY0" fmla="*/ 0 h 2908044"/>
              <a:gd name="connsiteX1" fmla="*/ 2022637 w 2072820"/>
              <a:gd name="connsiteY1" fmla="*/ 0 h 2908044"/>
              <a:gd name="connsiteX2" fmla="*/ 2072820 w 2072820"/>
              <a:gd name="connsiteY2" fmla="*/ 50183 h 2908044"/>
              <a:gd name="connsiteX3" fmla="*/ 2072820 w 2072820"/>
              <a:gd name="connsiteY3" fmla="*/ 2857861 h 2908044"/>
              <a:gd name="connsiteX4" fmla="*/ 2022637 w 2072820"/>
              <a:gd name="connsiteY4" fmla="*/ 2908044 h 2908044"/>
              <a:gd name="connsiteX5" fmla="*/ 50183 w 2072820"/>
              <a:gd name="connsiteY5" fmla="*/ 2908044 h 2908044"/>
              <a:gd name="connsiteX6" fmla="*/ 0 w 2072820"/>
              <a:gd name="connsiteY6" fmla="*/ 2857861 h 2908044"/>
              <a:gd name="connsiteX7" fmla="*/ 0 w 2072820"/>
              <a:gd name="connsiteY7" fmla="*/ 50183 h 2908044"/>
              <a:gd name="connsiteX8" fmla="*/ 50183 w 2072820"/>
              <a:gd name="connsiteY8" fmla="*/ 0 h 290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2820" h="2908044">
                <a:moveTo>
                  <a:pt x="50183" y="0"/>
                </a:moveTo>
                <a:lnTo>
                  <a:pt x="2022637" y="0"/>
                </a:lnTo>
                <a:cubicBezTo>
                  <a:pt x="2050352" y="0"/>
                  <a:pt x="2072820" y="22468"/>
                  <a:pt x="2072820" y="50183"/>
                </a:cubicBezTo>
                <a:lnTo>
                  <a:pt x="2072820" y="2857861"/>
                </a:lnTo>
                <a:cubicBezTo>
                  <a:pt x="2072820" y="2885576"/>
                  <a:pt x="2050352" y="2908044"/>
                  <a:pt x="2022637" y="2908044"/>
                </a:cubicBezTo>
                <a:lnTo>
                  <a:pt x="50183" y="2908044"/>
                </a:lnTo>
                <a:cubicBezTo>
                  <a:pt x="22468" y="2908044"/>
                  <a:pt x="0" y="2885576"/>
                  <a:pt x="0" y="2857861"/>
                </a:cubicBezTo>
                <a:lnTo>
                  <a:pt x="0" y="50183"/>
                </a:lnTo>
                <a:cubicBezTo>
                  <a:pt x="0" y="22468"/>
                  <a:pt x="22468" y="0"/>
                  <a:pt x="50183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8F31D61-28F4-4D3F-AAE8-0F9BFA1069B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265387" y="4177195"/>
            <a:ext cx="2746290" cy="1726382"/>
          </a:xfrm>
          <a:custGeom>
            <a:avLst/>
            <a:gdLst>
              <a:gd name="connsiteX0" fmla="*/ 24549 w 2693068"/>
              <a:gd name="connsiteY0" fmla="*/ 0 h 1692925"/>
              <a:gd name="connsiteX1" fmla="*/ 2670167 w 2693068"/>
              <a:gd name="connsiteY1" fmla="*/ 0 h 1692925"/>
              <a:gd name="connsiteX2" fmla="*/ 2687826 w 2693068"/>
              <a:gd name="connsiteY2" fmla="*/ 7315 h 1692925"/>
              <a:gd name="connsiteX3" fmla="*/ 2693068 w 2693068"/>
              <a:gd name="connsiteY3" fmla="*/ 19970 h 1692925"/>
              <a:gd name="connsiteX4" fmla="*/ 2693068 w 2693068"/>
              <a:gd name="connsiteY4" fmla="*/ 1672951 h 1692925"/>
              <a:gd name="connsiteX5" fmla="*/ 2687826 w 2693068"/>
              <a:gd name="connsiteY5" fmla="*/ 1685606 h 1692925"/>
              <a:gd name="connsiteX6" fmla="*/ 2670157 w 2693068"/>
              <a:gd name="connsiteY6" fmla="*/ 1692925 h 1692925"/>
              <a:gd name="connsiteX7" fmla="*/ 24558 w 2693068"/>
              <a:gd name="connsiteY7" fmla="*/ 1692925 h 1692925"/>
              <a:gd name="connsiteX8" fmla="*/ 6889 w 2693068"/>
              <a:gd name="connsiteY8" fmla="*/ 1685606 h 1692925"/>
              <a:gd name="connsiteX9" fmla="*/ 0 w 2693068"/>
              <a:gd name="connsiteY9" fmla="*/ 1668975 h 1692925"/>
              <a:gd name="connsiteX10" fmla="*/ 0 w 2693068"/>
              <a:gd name="connsiteY10" fmla="*/ 23946 h 1692925"/>
              <a:gd name="connsiteX11" fmla="*/ 6889 w 2693068"/>
              <a:gd name="connsiteY11" fmla="*/ 7315 h 169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93068" h="1692925">
                <a:moveTo>
                  <a:pt x="24549" y="0"/>
                </a:moveTo>
                <a:lnTo>
                  <a:pt x="2670167" y="0"/>
                </a:lnTo>
                <a:lnTo>
                  <a:pt x="2687826" y="7315"/>
                </a:lnTo>
                <a:lnTo>
                  <a:pt x="2693068" y="19970"/>
                </a:lnTo>
                <a:lnTo>
                  <a:pt x="2693068" y="1672951"/>
                </a:lnTo>
                <a:lnTo>
                  <a:pt x="2687826" y="1685606"/>
                </a:lnTo>
                <a:cubicBezTo>
                  <a:pt x="2683304" y="1690128"/>
                  <a:pt x="2677057" y="1692925"/>
                  <a:pt x="2670157" y="1692925"/>
                </a:cubicBezTo>
                <a:lnTo>
                  <a:pt x="24558" y="1692925"/>
                </a:lnTo>
                <a:cubicBezTo>
                  <a:pt x="17658" y="1692925"/>
                  <a:pt x="11411" y="1690128"/>
                  <a:pt x="6889" y="1685606"/>
                </a:cubicBezTo>
                <a:lnTo>
                  <a:pt x="0" y="1668975"/>
                </a:lnTo>
                <a:lnTo>
                  <a:pt x="0" y="23946"/>
                </a:lnTo>
                <a:lnTo>
                  <a:pt x="6889" y="7315"/>
                </a:lnTo>
                <a:close/>
              </a:path>
            </a:pathLst>
          </a:cu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153" y="989305"/>
            <a:ext cx="839224" cy="83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839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18" grpId="0"/>
      <p:bldP spid="19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12072EB-3421-44FB-8CB4-25AE6B42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Payments</a:t>
            </a:r>
            <a:endParaRPr lang="en-US" sz="3060" i="1" dirty="0"/>
          </a:p>
        </p:txBody>
      </p:sp>
      <p:pic>
        <p:nvPicPr>
          <p:cNvPr id="2" name="payments">
            <a:hlinkClick r:id="" action="ppaction://media"/>
            <a:extLst>
              <a:ext uri="{FF2B5EF4-FFF2-40B4-BE49-F238E27FC236}">
                <a16:creationId xmlns:a16="http://schemas.microsoft.com/office/drawing/2014/main" id="{7D9C4127-A914-45FD-A0A5-00DA89F6E0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2225" y="668971"/>
            <a:ext cx="3296798" cy="5860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2ADED4-949B-462F-9B1B-2E2CA6C21EC3}"/>
              </a:ext>
            </a:extLst>
          </p:cNvPr>
          <p:cNvSpPr txBox="1"/>
          <p:nvPr/>
        </p:nvSpPr>
        <p:spPr>
          <a:xfrm>
            <a:off x="1048071" y="5298494"/>
            <a:ext cx="7720093" cy="64716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Learn More on </a:t>
            </a:r>
            <a:r>
              <a:rPr lang="en-US" sz="244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  <a:hlinkClick r:id="rId5"/>
              </a:rPr>
              <a:t>Microsoft Seller Center</a:t>
            </a:r>
            <a:r>
              <a:rPr lang="en-US" sz="244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C3717-6AA0-424D-B0D1-B845C531F10A}"/>
              </a:ext>
            </a:extLst>
          </p:cNvPr>
          <p:cNvSpPr/>
          <p:nvPr/>
        </p:nvSpPr>
        <p:spPr>
          <a:xfrm>
            <a:off x="4996785" y="2164686"/>
            <a:ext cx="3806806" cy="2655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>
              <a:lnSpc>
                <a:spcPct val="200000"/>
              </a:lnSpc>
            </a:pPr>
            <a:r>
              <a:rPr lang="en-US" sz="2040" dirty="0">
                <a:solidFill>
                  <a:srgbClr val="FFFFFF"/>
                </a:solidFill>
                <a:latin typeface="Segoe UI Semilight"/>
              </a:rPr>
              <a:t>Stripe is currently supported</a:t>
            </a:r>
          </a:p>
          <a:p>
            <a:pPr defTabSz="932597">
              <a:lnSpc>
                <a:spcPct val="200000"/>
              </a:lnSpc>
            </a:pPr>
            <a:r>
              <a:rPr lang="en-US" sz="2040" dirty="0">
                <a:solidFill>
                  <a:srgbClr val="FFFFFF"/>
                </a:solidFill>
                <a:latin typeface="Segoe UI Semilight"/>
              </a:rPr>
              <a:t>Visit Microsoft Seller Center</a:t>
            </a:r>
          </a:p>
          <a:p>
            <a:pPr defTabSz="932597">
              <a:lnSpc>
                <a:spcPct val="200000"/>
              </a:lnSpc>
            </a:pPr>
            <a:r>
              <a:rPr lang="en-US" sz="2040" dirty="0">
                <a:solidFill>
                  <a:srgbClr val="FFFFFF"/>
                </a:solidFill>
                <a:latin typeface="Segoe UI Semilight"/>
              </a:rPr>
              <a:t>Obtain </a:t>
            </a:r>
            <a:r>
              <a:rPr lang="en-US" sz="2040" dirty="0" err="1">
                <a:solidFill>
                  <a:srgbClr val="FFFFFF"/>
                </a:solidFill>
                <a:latin typeface="Segoe UI Semilight"/>
              </a:rPr>
              <a:t>MerchantID</a:t>
            </a:r>
            <a:endParaRPr lang="en-US" sz="2040" dirty="0">
              <a:solidFill>
                <a:srgbClr val="FFFFFF"/>
              </a:solidFill>
              <a:latin typeface="Segoe UI Semilight"/>
            </a:endParaRPr>
          </a:p>
          <a:p>
            <a:pPr defTabSz="932597">
              <a:lnSpc>
                <a:spcPct val="200000"/>
              </a:lnSpc>
            </a:pPr>
            <a:r>
              <a:rPr lang="en-US" sz="2040" dirty="0">
                <a:solidFill>
                  <a:srgbClr val="FFFFFF"/>
                </a:solidFill>
                <a:latin typeface="Segoe UI Semilight"/>
              </a:rPr>
              <a:t>Start building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DBE0F4-559B-4EB9-B0AF-4AFF888B6B43}"/>
              </a:ext>
            </a:extLst>
          </p:cNvPr>
          <p:cNvCxnSpPr>
            <a:cxnSpLocks/>
          </p:cNvCxnSpPr>
          <p:nvPr/>
        </p:nvCxnSpPr>
        <p:spPr>
          <a:xfrm>
            <a:off x="4908118" y="1901500"/>
            <a:ext cx="0" cy="308552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AA33AC4-B179-4E64-BF53-D7CFC8CFC842}"/>
              </a:ext>
            </a:extLst>
          </p:cNvPr>
          <p:cNvSpPr/>
          <p:nvPr/>
        </p:nvSpPr>
        <p:spPr>
          <a:xfrm>
            <a:off x="194082" y="2374573"/>
            <a:ext cx="4802703" cy="2015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>
              <a:lnSpc>
                <a:spcPct val="200000"/>
              </a:lnSpc>
            </a:pPr>
            <a:r>
              <a:rPr lang="en-US" sz="2040" dirty="0">
                <a:solidFill>
                  <a:srgbClr val="FFFFFF"/>
                </a:solidFill>
                <a:latin typeface="Segoe UI Semilight"/>
              </a:rPr>
              <a:t>Works across most major platforms</a:t>
            </a:r>
          </a:p>
          <a:p>
            <a:pPr defTabSz="932597">
              <a:lnSpc>
                <a:spcPct val="200000"/>
              </a:lnSpc>
            </a:pPr>
            <a:r>
              <a:rPr lang="en-US" sz="2040" dirty="0">
                <a:solidFill>
                  <a:srgbClr val="FFFFFF"/>
                </a:solidFill>
                <a:latin typeface="Segoe UI Semilight"/>
              </a:rPr>
              <a:t>Fast and simple payment experience</a:t>
            </a:r>
          </a:p>
          <a:p>
            <a:pPr defTabSz="932597">
              <a:lnSpc>
                <a:spcPct val="200000"/>
              </a:lnSpc>
            </a:pPr>
            <a:r>
              <a:rPr lang="en-US" sz="2040" dirty="0">
                <a:solidFill>
                  <a:srgbClr val="FFFFFF"/>
                </a:solidFill>
                <a:latin typeface="Segoe UI Semilight"/>
              </a:rPr>
              <a:t>Bring commerce capabilities to your Bot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1CB2F6-50C5-42AA-BEF7-00F4BE342ED2}"/>
              </a:ext>
            </a:extLst>
          </p:cNvPr>
          <p:cNvSpPr/>
          <p:nvPr/>
        </p:nvSpPr>
        <p:spPr>
          <a:xfrm>
            <a:off x="1226315" y="5716413"/>
            <a:ext cx="7363605" cy="862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597">
              <a:lnSpc>
                <a:spcPct val="200000"/>
              </a:lnSpc>
            </a:pPr>
            <a:r>
              <a:rPr lang="en-US" sz="2448" dirty="0">
                <a:solidFill>
                  <a:srgbClr val="FFFFFF"/>
                </a:solidFill>
                <a:latin typeface="Segoe UI Semilight"/>
              </a:rPr>
              <a:t>Read the </a:t>
            </a:r>
            <a:r>
              <a:rPr lang="en-US" sz="2448" dirty="0">
                <a:solidFill>
                  <a:srgbClr val="FFFFFF"/>
                </a:solidFill>
                <a:latin typeface="Segoe UI Semilight"/>
                <a:hlinkClick r:id="rId6"/>
              </a:rPr>
              <a:t>integration guide</a:t>
            </a:r>
            <a:r>
              <a:rPr lang="en-US" sz="2448" dirty="0">
                <a:solidFill>
                  <a:srgbClr val="FFFFFF"/>
                </a:solidFill>
                <a:latin typeface="Segoe UI Semilight"/>
              </a:rPr>
              <a:t> for the Bot Framework. </a:t>
            </a:r>
          </a:p>
        </p:txBody>
      </p:sp>
    </p:spTree>
    <p:extLst>
      <p:ext uri="{BB962C8B-B14F-4D97-AF65-F5344CB8AC3E}">
        <p14:creationId xmlns:p14="http://schemas.microsoft.com/office/powerpoint/2010/main" val="4193947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99FA369-A7B9-4CA9-8E8C-82DF244848FF}"/>
              </a:ext>
            </a:extLst>
          </p:cNvPr>
          <p:cNvSpPr/>
          <p:nvPr/>
        </p:nvSpPr>
        <p:spPr bwMode="auto">
          <a:xfrm>
            <a:off x="468367" y="3175008"/>
            <a:ext cx="3730596" cy="3583019"/>
          </a:xfrm>
          <a:prstGeom prst="rect">
            <a:avLst/>
          </a:prstGeom>
          <a:noFill/>
          <a:ln w="952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ts val="612"/>
              </a:spcBef>
              <a:spcAft>
                <a:spcPct val="0"/>
              </a:spcAft>
            </a:pPr>
            <a:endParaRPr lang="en-US" sz="2040" dirty="0">
              <a:solidFill>
                <a:srgbClr val="FFFFFF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CB869A-CE1B-4449-994D-06CA053A7B8E}"/>
              </a:ext>
            </a:extLst>
          </p:cNvPr>
          <p:cNvSpPr/>
          <p:nvPr/>
        </p:nvSpPr>
        <p:spPr bwMode="auto">
          <a:xfrm>
            <a:off x="4354122" y="3175008"/>
            <a:ext cx="3730596" cy="3583019"/>
          </a:xfrm>
          <a:prstGeom prst="rect">
            <a:avLst/>
          </a:prstGeom>
          <a:noFill/>
          <a:ln w="952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ts val="612"/>
              </a:spcBef>
              <a:spcAft>
                <a:spcPct val="0"/>
              </a:spcAft>
            </a:pPr>
            <a:endParaRPr lang="en-US" sz="2040" dirty="0">
              <a:solidFill>
                <a:srgbClr val="FFFFFF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639B0-809C-48D7-90EB-12C3F3C49940}"/>
              </a:ext>
            </a:extLst>
          </p:cNvPr>
          <p:cNvSpPr/>
          <p:nvPr/>
        </p:nvSpPr>
        <p:spPr bwMode="auto">
          <a:xfrm>
            <a:off x="8239879" y="3175008"/>
            <a:ext cx="3730596" cy="3583019"/>
          </a:xfrm>
          <a:prstGeom prst="rect">
            <a:avLst/>
          </a:prstGeom>
          <a:noFill/>
          <a:ln w="952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ts val="612"/>
              </a:spcBef>
              <a:spcAft>
                <a:spcPct val="0"/>
              </a:spcAft>
            </a:pPr>
            <a:endParaRPr lang="en-US" sz="2040" dirty="0">
              <a:solidFill>
                <a:srgbClr val="FFFFFF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297717-C116-4189-B475-7B775DC0C288}"/>
              </a:ext>
            </a:extLst>
          </p:cNvPr>
          <p:cNvSpPr/>
          <p:nvPr/>
        </p:nvSpPr>
        <p:spPr bwMode="auto">
          <a:xfrm>
            <a:off x="558897" y="3269897"/>
            <a:ext cx="3549533" cy="3393241"/>
          </a:xfrm>
          <a:prstGeom prst="rect">
            <a:avLst/>
          </a:prstGeom>
          <a:solidFill>
            <a:schemeClr val="tx1">
              <a:lumMod val="85000"/>
            </a:schemeClr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186521" rIns="93260" bIns="932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solidFill>
                  <a:srgbClr val="00BCF2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SPEECH IN PROTOCOLS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78AE10-0056-4AA5-A7CA-21633924C7EF}"/>
              </a:ext>
            </a:extLst>
          </p:cNvPr>
          <p:cNvGrpSpPr/>
          <p:nvPr/>
        </p:nvGrpSpPr>
        <p:grpSpPr>
          <a:xfrm>
            <a:off x="717152" y="4126662"/>
            <a:ext cx="3233025" cy="2421497"/>
            <a:chOff x="968454" y="3983747"/>
            <a:chExt cx="2635274" cy="23742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46EE86-1948-4796-8EC6-F80FC1BDEE47}"/>
                </a:ext>
              </a:extLst>
            </p:cNvPr>
            <p:cNvSpPr/>
            <p:nvPr/>
          </p:nvSpPr>
          <p:spPr>
            <a:xfrm>
              <a:off x="968455" y="3983747"/>
              <a:ext cx="2635273" cy="593431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 defTabSz="932597"/>
              <a:r>
                <a:rPr lang="en-US" sz="2040" dirty="0" err="1">
                  <a:solidFill>
                    <a:srgbClr val="505050"/>
                  </a:solidFill>
                  <a:latin typeface="Segoe UI Semilight"/>
                </a:rPr>
                <a:t>DirectLine</a:t>
              </a:r>
              <a:r>
                <a:rPr lang="en-US" sz="2040" dirty="0">
                  <a:solidFill>
                    <a:srgbClr val="505050"/>
                  </a:solidFill>
                  <a:latin typeface="Segoe UI Semilight"/>
                </a:rPr>
                <a:t> Support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99BEDD-2996-4682-844E-62825AFCA02C}"/>
                </a:ext>
              </a:extLst>
            </p:cNvPr>
            <p:cNvSpPr/>
            <p:nvPr/>
          </p:nvSpPr>
          <p:spPr>
            <a:xfrm>
              <a:off x="968455" y="4874148"/>
              <a:ext cx="2635273" cy="593431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 defTabSz="932597"/>
              <a:r>
                <a:rPr lang="en-US" sz="2040" dirty="0" err="1">
                  <a:solidFill>
                    <a:srgbClr val="505050"/>
                  </a:solidFill>
                  <a:latin typeface="Segoe UI Semilight"/>
                </a:rPr>
                <a:t>WebChat</a:t>
              </a:r>
              <a:r>
                <a:rPr lang="en-US" sz="2040" dirty="0">
                  <a:solidFill>
                    <a:srgbClr val="505050"/>
                  </a:solidFill>
                  <a:latin typeface="Segoe UI Semilight"/>
                </a:rPr>
                <a:t>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E9B2E4-678B-4F9F-8C6B-6673F7CB3427}"/>
                </a:ext>
              </a:extLst>
            </p:cNvPr>
            <p:cNvSpPr/>
            <p:nvPr/>
          </p:nvSpPr>
          <p:spPr>
            <a:xfrm>
              <a:off x="968455" y="5764548"/>
              <a:ext cx="2635273" cy="593431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 defTabSz="932597"/>
              <a:r>
                <a:rPr lang="en-US" sz="2040" dirty="0">
                  <a:solidFill>
                    <a:srgbClr val="505050"/>
                  </a:solidFill>
                  <a:latin typeface="Segoe UI Semilight"/>
                </a:rPr>
                <a:t>Cortana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617FF6-F502-467C-B922-D363F701D22B}"/>
                </a:ext>
              </a:extLst>
            </p:cNvPr>
            <p:cNvCxnSpPr>
              <a:cxnSpLocks/>
            </p:cNvCxnSpPr>
            <p:nvPr/>
          </p:nvCxnSpPr>
          <p:spPr>
            <a:xfrm>
              <a:off x="968454" y="4725663"/>
              <a:ext cx="2635273" cy="0"/>
            </a:xfrm>
            <a:prstGeom prst="line">
              <a:avLst/>
            </a:prstGeom>
            <a:noFill/>
            <a:ln w="3175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A865571-3D27-4E9D-BA07-47FC838F2AAA}"/>
                </a:ext>
              </a:extLst>
            </p:cNvPr>
            <p:cNvCxnSpPr>
              <a:cxnSpLocks/>
            </p:cNvCxnSpPr>
            <p:nvPr/>
          </p:nvCxnSpPr>
          <p:spPr>
            <a:xfrm>
              <a:off x="968454" y="5616064"/>
              <a:ext cx="2635273" cy="0"/>
            </a:xfrm>
            <a:prstGeom prst="line">
              <a:avLst/>
            </a:prstGeom>
            <a:noFill/>
            <a:ln w="3175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687D0A9-4B3F-4A65-A095-4ACF2664EADF}"/>
              </a:ext>
            </a:extLst>
          </p:cNvPr>
          <p:cNvSpPr/>
          <p:nvPr/>
        </p:nvSpPr>
        <p:spPr bwMode="auto">
          <a:xfrm>
            <a:off x="4444653" y="3269897"/>
            <a:ext cx="3549533" cy="3393241"/>
          </a:xfrm>
          <a:prstGeom prst="rect">
            <a:avLst/>
          </a:prstGeom>
          <a:solidFill>
            <a:schemeClr val="tx1">
              <a:lumMod val="85000"/>
            </a:schemeClr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186521" rIns="93260" bIns="932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solidFill>
                  <a:srgbClr val="00BCF2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SPEECH IN SDKS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615D8E-3839-4FB2-ABC5-A8CA8A17F79C}"/>
              </a:ext>
            </a:extLst>
          </p:cNvPr>
          <p:cNvSpPr/>
          <p:nvPr/>
        </p:nvSpPr>
        <p:spPr bwMode="auto">
          <a:xfrm>
            <a:off x="8330409" y="3269897"/>
            <a:ext cx="3549533" cy="3393241"/>
          </a:xfrm>
          <a:prstGeom prst="rect">
            <a:avLst/>
          </a:prstGeom>
          <a:solidFill>
            <a:schemeClr val="tx1">
              <a:lumMod val="85000"/>
            </a:schemeClr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186521" rIns="93260" bIns="932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solidFill>
                  <a:srgbClr val="00BCF2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SPEECH IN LUIS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89D73D-7230-489F-B105-C197D16FD327}"/>
              </a:ext>
            </a:extLst>
          </p:cNvPr>
          <p:cNvGrpSpPr/>
          <p:nvPr/>
        </p:nvGrpSpPr>
        <p:grpSpPr>
          <a:xfrm>
            <a:off x="4602907" y="4126662"/>
            <a:ext cx="3233025" cy="2421497"/>
            <a:chOff x="968454" y="3983747"/>
            <a:chExt cx="2635274" cy="23742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E49F67D-2BCB-4BFB-BD8D-FC1635BC3103}"/>
                </a:ext>
              </a:extLst>
            </p:cNvPr>
            <p:cNvSpPr/>
            <p:nvPr/>
          </p:nvSpPr>
          <p:spPr>
            <a:xfrm>
              <a:off x="968455" y="3983747"/>
              <a:ext cx="2635273" cy="593431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 defTabSz="932597"/>
              <a:r>
                <a:rPr lang="en-US" sz="2040" dirty="0">
                  <a:solidFill>
                    <a:srgbClr val="505050"/>
                  </a:solidFill>
                  <a:latin typeface="Segoe UI Semilight"/>
                </a:rPr>
                <a:t>SSML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AC9ED18-2E3F-4683-93D4-6A9F53EE2E3F}"/>
                </a:ext>
              </a:extLst>
            </p:cNvPr>
            <p:cNvSpPr/>
            <p:nvPr/>
          </p:nvSpPr>
          <p:spPr>
            <a:xfrm>
              <a:off x="968455" y="4874148"/>
              <a:ext cx="2635273" cy="593431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 defTabSz="932597"/>
              <a:r>
                <a:rPr lang="en-US" sz="2040" dirty="0">
                  <a:solidFill>
                    <a:srgbClr val="505050"/>
                  </a:solidFill>
                  <a:latin typeface="Segoe UI Semilight"/>
                </a:rPr>
                <a:t>Speech Friendly Prompts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9B8940D-B879-41DB-B35D-D54C7027A423}"/>
                </a:ext>
              </a:extLst>
            </p:cNvPr>
            <p:cNvSpPr/>
            <p:nvPr/>
          </p:nvSpPr>
          <p:spPr>
            <a:xfrm>
              <a:off x="968455" y="5764548"/>
              <a:ext cx="2635273" cy="593431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 defTabSz="932597"/>
              <a:r>
                <a:rPr lang="en-US" sz="2040" dirty="0">
                  <a:solidFill>
                    <a:srgbClr val="505050"/>
                  </a:solidFill>
                  <a:latin typeface="Segoe UI Semilight"/>
                </a:rPr>
                <a:t>Conversation Management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464ED27-15CC-4208-B8E2-1F807013F551}"/>
                </a:ext>
              </a:extLst>
            </p:cNvPr>
            <p:cNvCxnSpPr>
              <a:cxnSpLocks/>
            </p:cNvCxnSpPr>
            <p:nvPr/>
          </p:nvCxnSpPr>
          <p:spPr>
            <a:xfrm>
              <a:off x="968454" y="4725663"/>
              <a:ext cx="2635273" cy="0"/>
            </a:xfrm>
            <a:prstGeom prst="line">
              <a:avLst/>
            </a:prstGeom>
            <a:noFill/>
            <a:ln w="3175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1EE6AA2-A77B-4E83-A8A1-CBD7F10C337A}"/>
                </a:ext>
              </a:extLst>
            </p:cNvPr>
            <p:cNvCxnSpPr>
              <a:cxnSpLocks/>
            </p:cNvCxnSpPr>
            <p:nvPr/>
          </p:nvCxnSpPr>
          <p:spPr>
            <a:xfrm>
              <a:off x="968454" y="5616064"/>
              <a:ext cx="2635273" cy="0"/>
            </a:xfrm>
            <a:prstGeom prst="line">
              <a:avLst/>
            </a:prstGeom>
            <a:noFill/>
            <a:ln w="3175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9C049A-669C-49FA-A8EA-EE36548CEE65}"/>
              </a:ext>
            </a:extLst>
          </p:cNvPr>
          <p:cNvGrpSpPr/>
          <p:nvPr/>
        </p:nvGrpSpPr>
        <p:grpSpPr>
          <a:xfrm>
            <a:off x="8488663" y="4580725"/>
            <a:ext cx="3233025" cy="1513371"/>
            <a:chOff x="968454" y="3983747"/>
            <a:chExt cx="2635274" cy="148383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E9E9BFD-07B0-4A29-9A04-4CB929BD8BF2}"/>
                </a:ext>
              </a:extLst>
            </p:cNvPr>
            <p:cNvSpPr/>
            <p:nvPr/>
          </p:nvSpPr>
          <p:spPr>
            <a:xfrm>
              <a:off x="968455" y="3983747"/>
              <a:ext cx="2635273" cy="593431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 defTabSz="932597"/>
              <a:r>
                <a:rPr lang="en-US" sz="2040" dirty="0">
                  <a:solidFill>
                    <a:srgbClr val="505050"/>
                  </a:solidFill>
                  <a:latin typeface="Segoe UI Semilight"/>
                </a:rPr>
                <a:t>Modeled Conversations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5672345-9CFB-461A-9B59-99F75D834B15}"/>
                </a:ext>
              </a:extLst>
            </p:cNvPr>
            <p:cNvSpPr/>
            <p:nvPr/>
          </p:nvSpPr>
          <p:spPr>
            <a:xfrm>
              <a:off x="968455" y="4874148"/>
              <a:ext cx="2635273" cy="593431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 defTabSz="932597"/>
              <a:r>
                <a:rPr lang="en-US" sz="2040" dirty="0">
                  <a:solidFill>
                    <a:srgbClr val="505050"/>
                  </a:solidFill>
                  <a:latin typeface="Segoe UI Semilight"/>
                </a:rPr>
                <a:t>Common Model (Cortana, Bing Speech, Custom Speech Recognition)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BBCBA5-D13C-41C4-8CB3-46917C0D1D13}"/>
                </a:ext>
              </a:extLst>
            </p:cNvPr>
            <p:cNvCxnSpPr>
              <a:cxnSpLocks/>
            </p:cNvCxnSpPr>
            <p:nvPr/>
          </p:nvCxnSpPr>
          <p:spPr>
            <a:xfrm>
              <a:off x="968454" y="4725663"/>
              <a:ext cx="2635273" cy="0"/>
            </a:xfrm>
            <a:prstGeom prst="line">
              <a:avLst/>
            </a:prstGeom>
            <a:noFill/>
            <a:ln w="3175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34" name="Title 3">
            <a:extLst>
              <a:ext uri="{FF2B5EF4-FFF2-40B4-BE49-F238E27FC236}">
                <a16:creationId xmlns:a16="http://schemas.microsoft.com/office/drawing/2014/main" id="{5E878311-02B9-4F8C-A3B0-0BBFEA051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81" y="295274"/>
            <a:ext cx="11887878" cy="917575"/>
          </a:xfrm>
        </p:spPr>
        <p:txBody>
          <a:bodyPr/>
          <a:lstStyle/>
          <a:p>
            <a:pPr algn="ctr"/>
            <a:r>
              <a:rPr lang="en-US" dirty="0"/>
              <a:t>Speech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EF5E9A9-2E99-41E6-90BA-B2D3B39EEAF3}"/>
              </a:ext>
            </a:extLst>
          </p:cNvPr>
          <p:cNvCxnSpPr>
            <a:cxnSpLocks/>
          </p:cNvCxnSpPr>
          <p:nvPr/>
        </p:nvCxnSpPr>
        <p:spPr>
          <a:xfrm>
            <a:off x="3156139" y="1408915"/>
            <a:ext cx="6124197" cy="0"/>
          </a:xfrm>
          <a:prstGeom prst="line">
            <a:avLst/>
          </a:prstGeom>
          <a:ln w="9525">
            <a:solidFill>
              <a:srgbClr val="ADD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7">
            <a:extLst>
              <a:ext uri="{FF2B5EF4-FFF2-40B4-BE49-F238E27FC236}">
                <a16:creationId xmlns:a16="http://schemas.microsoft.com/office/drawing/2014/main" id="{5CCBD64F-FA70-4ABC-B280-E47D883561BD}"/>
              </a:ext>
            </a:extLst>
          </p:cNvPr>
          <p:cNvSpPr txBox="1">
            <a:spLocks/>
          </p:cNvSpPr>
          <p:nvPr/>
        </p:nvSpPr>
        <p:spPr>
          <a:xfrm>
            <a:off x="2232006" y="1891903"/>
            <a:ext cx="7894745" cy="1204938"/>
          </a:xfrm>
          <a:prstGeom prst="rect">
            <a:avLst/>
          </a:prstGeom>
        </p:spPr>
        <p:txBody>
          <a:bodyPr vert="horz" lIns="233118" tIns="46623" rIns="93247" bIns="46623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554960">
              <a:defRPr/>
            </a:pPr>
            <a:r>
              <a:rPr lang="en-US" sz="1836" spc="1020" dirty="0">
                <a:solidFill>
                  <a:prstClr val="white"/>
                </a:solidFill>
              </a:rPr>
              <a:t>Deep Integration</a:t>
            </a:r>
          </a:p>
          <a:p>
            <a:pPr defTabSz="554960">
              <a:defRPr/>
            </a:pPr>
            <a:r>
              <a:rPr lang="en-US" sz="1836" spc="1020" dirty="0">
                <a:solidFill>
                  <a:prstClr val="white"/>
                </a:solidFill>
              </a:rPr>
              <a:t>Across the Bot Framework</a:t>
            </a:r>
          </a:p>
        </p:txBody>
      </p:sp>
    </p:spTree>
    <p:extLst>
      <p:ext uri="{BB962C8B-B14F-4D97-AF65-F5344CB8AC3E}">
        <p14:creationId xmlns:p14="http://schemas.microsoft.com/office/powerpoint/2010/main" val="28804030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EFCC835-9FA6-4031-BFE2-F28B9CB65575}"/>
              </a:ext>
            </a:extLst>
          </p:cNvPr>
          <p:cNvSpPr/>
          <p:nvPr/>
        </p:nvSpPr>
        <p:spPr>
          <a:xfrm>
            <a:off x="3373294" y="1230397"/>
            <a:ext cx="275646" cy="3583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Times New Roman" panose="02020603050405020304" pitchFamily="18" charset="0"/>
              </a:rPr>
              <a:t>Bot Connector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721B0-07E7-4D57-AEE5-5A0A9525F9AA}"/>
              </a:ext>
            </a:extLst>
          </p:cNvPr>
          <p:cNvSpPr/>
          <p:nvPr/>
        </p:nvSpPr>
        <p:spPr>
          <a:xfrm>
            <a:off x="3678217" y="1230397"/>
            <a:ext cx="275646" cy="3583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Times New Roman" panose="02020603050405020304" pitchFamily="18" charset="0"/>
              </a:rPr>
              <a:t>Bot Framework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CF6B97-ABA4-4F4A-9E9F-297EF3A25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957" y="2696650"/>
            <a:ext cx="967719" cy="83618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537FA4-F6A7-4E97-AE44-D4D9DA19E908}"/>
              </a:ext>
            </a:extLst>
          </p:cNvPr>
          <p:cNvCxnSpPr>
            <a:cxnSpLocks/>
          </p:cNvCxnSpPr>
          <p:nvPr/>
        </p:nvCxnSpPr>
        <p:spPr>
          <a:xfrm flipH="1">
            <a:off x="1940121" y="3379126"/>
            <a:ext cx="530814" cy="0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7DC033-09CC-4D80-B032-C7DE1E680C5F}"/>
              </a:ext>
            </a:extLst>
          </p:cNvPr>
          <p:cNvCxnSpPr>
            <a:cxnSpLocks/>
          </p:cNvCxnSpPr>
          <p:nvPr/>
        </p:nvCxnSpPr>
        <p:spPr>
          <a:xfrm>
            <a:off x="1920559" y="3188610"/>
            <a:ext cx="619589" cy="0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A281139-8465-4427-8242-5DC7CE78E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83" y="2037095"/>
            <a:ext cx="1825776" cy="23030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E74E316-6C49-447F-828E-ECE207E4D3F4}"/>
              </a:ext>
            </a:extLst>
          </p:cNvPr>
          <p:cNvGrpSpPr/>
          <p:nvPr/>
        </p:nvGrpSpPr>
        <p:grpSpPr>
          <a:xfrm>
            <a:off x="4008393" y="1173278"/>
            <a:ext cx="2354463" cy="3680274"/>
            <a:chOff x="4008393" y="1173278"/>
            <a:chExt cx="2354463" cy="3680274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39146E8-2E83-4FBF-9437-4EACBBF6AD71}"/>
                </a:ext>
              </a:extLst>
            </p:cNvPr>
            <p:cNvSpPr/>
            <p:nvPr/>
          </p:nvSpPr>
          <p:spPr>
            <a:xfrm>
              <a:off x="4008393" y="1173278"/>
              <a:ext cx="2354463" cy="3680274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47B44A-9569-4638-81FA-702A23474F3A}"/>
                </a:ext>
              </a:extLst>
            </p:cNvPr>
            <p:cNvSpPr/>
            <p:nvPr/>
          </p:nvSpPr>
          <p:spPr>
            <a:xfrm>
              <a:off x="4189774" y="1395980"/>
              <a:ext cx="1951458" cy="31722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Times New Roman" panose="02020603050405020304" pitchFamily="18" charset="0"/>
                </a:rPr>
                <a:t>Message Received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9FE81B8-99E5-4B0C-A016-23A214656D91}"/>
                </a:ext>
              </a:extLst>
            </p:cNvPr>
            <p:cNvSpPr/>
            <p:nvPr/>
          </p:nvSpPr>
          <p:spPr>
            <a:xfrm>
              <a:off x="4189774" y="3678573"/>
              <a:ext cx="1951458" cy="31722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Times New Roman" panose="02020603050405020304" pitchFamily="18" charset="0"/>
                </a:rPr>
                <a:t>Unknown Intent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44A6A7-94B8-4A8E-9D98-67938EA3A9DB}"/>
                </a:ext>
              </a:extLst>
            </p:cNvPr>
            <p:cNvSpPr/>
            <p:nvPr/>
          </p:nvSpPr>
          <p:spPr>
            <a:xfrm>
              <a:off x="4189774" y="4268349"/>
              <a:ext cx="1951458" cy="31722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Times New Roman" panose="02020603050405020304" pitchFamily="18" charset="0"/>
                </a:rPr>
                <a:t>Message Response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6C24CDB-EB81-4800-A9C2-8F356175445C}"/>
                </a:ext>
              </a:extLst>
            </p:cNvPr>
            <p:cNvSpPr/>
            <p:nvPr/>
          </p:nvSpPr>
          <p:spPr>
            <a:xfrm>
              <a:off x="4382056" y="2731197"/>
              <a:ext cx="1516890" cy="248162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Times New Roman" panose="02020603050405020304" pitchFamily="18" charset="0"/>
                </a:rPr>
                <a:t>Intent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03541B-C359-4733-BA36-D6A063A89BDF}"/>
                </a:ext>
              </a:extLst>
            </p:cNvPr>
            <p:cNvSpPr/>
            <p:nvPr/>
          </p:nvSpPr>
          <p:spPr>
            <a:xfrm>
              <a:off x="4186327" y="2334416"/>
              <a:ext cx="1951458" cy="31722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Times New Roman" panose="02020603050405020304" pitchFamily="18" charset="0"/>
                </a:rPr>
                <a:t>Business Language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9E8AD2A-27CC-4C43-BB6E-7C546F72955F}"/>
                </a:ext>
              </a:extLst>
            </p:cNvPr>
            <p:cNvSpPr/>
            <p:nvPr/>
          </p:nvSpPr>
          <p:spPr>
            <a:xfrm>
              <a:off x="4189774" y="1952386"/>
              <a:ext cx="1951458" cy="31722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Times New Roman" panose="02020603050405020304" pitchFamily="18" charset="0"/>
                </a:rPr>
                <a:t>Chat</a:t>
              </a:r>
              <a:r>
                <a:rPr kumimoji="0" lang="en-US" sz="142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en-US" sz="1428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Times New Roman" panose="02020603050405020304" pitchFamily="18" charset="0"/>
                </a:rPr>
                <a:t>Language</a:t>
              </a:r>
              <a:r>
                <a:rPr kumimoji="0" lang="en-US" sz="142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en-US" sz="1428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Times New Roman" panose="02020603050405020304" pitchFamily="18" charset="0"/>
                </a:rPr>
                <a:t>Model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53C8124-86A5-45E3-B93C-2360C0D1055E}"/>
                </a:ext>
              </a:extLst>
            </p:cNvPr>
            <p:cNvSpPr/>
            <p:nvPr/>
          </p:nvSpPr>
          <p:spPr>
            <a:xfrm>
              <a:off x="4387094" y="3056044"/>
              <a:ext cx="1512062" cy="265133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Times New Roman" panose="02020603050405020304" pitchFamily="18" charset="0"/>
                </a:rPr>
                <a:t>Intent 2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8FDC392D-B0FE-4796-B03B-D5173312D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296" y="1435051"/>
            <a:ext cx="831022" cy="1057663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118136D-9EAD-4BB3-B2F3-D5ABD766ABBA}"/>
              </a:ext>
            </a:extLst>
          </p:cNvPr>
          <p:cNvGrpSpPr/>
          <p:nvPr/>
        </p:nvGrpSpPr>
        <p:grpSpPr>
          <a:xfrm>
            <a:off x="10362569" y="2925201"/>
            <a:ext cx="1087621" cy="1215265"/>
            <a:chOff x="9563982" y="3567272"/>
            <a:chExt cx="1216234" cy="1462767"/>
          </a:xfrm>
          <a:solidFill>
            <a:schemeClr val="accent5"/>
          </a:solidFill>
        </p:grpSpPr>
        <p:pic>
          <p:nvPicPr>
            <p:cNvPr id="38" name="Graphic 37" descr="Call center">
              <a:extLst>
                <a:ext uri="{FF2B5EF4-FFF2-40B4-BE49-F238E27FC236}">
                  <a16:creationId xmlns:a16="http://schemas.microsoft.com/office/drawing/2014/main" id="{2FADB395-56AF-4A0E-B66C-FC0C388B7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3982" y="3988388"/>
              <a:ext cx="1216234" cy="104165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80EC9D-5F2F-4CB5-93FC-A35C85FDED39}"/>
                </a:ext>
              </a:extLst>
            </p:cNvPr>
            <p:cNvSpPr txBox="1"/>
            <p:nvPr/>
          </p:nvSpPr>
          <p:spPr>
            <a:xfrm>
              <a:off x="9563982" y="3567272"/>
              <a:ext cx="1216234" cy="312073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Live Agents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94A088C-3D61-47AF-95B8-7A39EC46C4E5}"/>
              </a:ext>
            </a:extLst>
          </p:cNvPr>
          <p:cNvGrpSpPr/>
          <p:nvPr/>
        </p:nvGrpSpPr>
        <p:grpSpPr>
          <a:xfrm>
            <a:off x="6830254" y="5339573"/>
            <a:ext cx="1240446" cy="1356855"/>
            <a:chOff x="6830254" y="5339573"/>
            <a:chExt cx="1240446" cy="1356855"/>
          </a:xfrm>
        </p:grpSpPr>
        <p:pic>
          <p:nvPicPr>
            <p:cNvPr id="41" name="Graphic 40" descr="Users">
              <a:extLst>
                <a:ext uri="{FF2B5EF4-FFF2-40B4-BE49-F238E27FC236}">
                  <a16:creationId xmlns:a16="http://schemas.microsoft.com/office/drawing/2014/main" id="{7C24645C-CCA9-440D-9FDD-AE4D0F6C3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34982" y="5496526"/>
              <a:ext cx="1235717" cy="119990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D23E02-723D-42CB-AEF7-94BDEF1A0711}"/>
                </a:ext>
              </a:extLst>
            </p:cNvPr>
            <p:cNvSpPr txBox="1"/>
            <p:nvPr/>
          </p:nvSpPr>
          <p:spPr>
            <a:xfrm>
              <a:off x="6830254" y="5339573"/>
              <a:ext cx="1240446" cy="31207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Case</a:t>
              </a:r>
              <a:r>
                <a:rPr kumimoji="0" lang="en-US" sz="1428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 </a:t>
              </a:r>
              <a:r>
                <a:rPr kumimoji="0" lang="en-US" sz="142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Workers</a:t>
              </a: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5B021F6F-61EC-482C-B8EA-5F9B436032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9090" y="5339480"/>
            <a:ext cx="1085821" cy="10784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3DF6208C-C2B6-467C-87AF-41A3AA68DC2E}"/>
              </a:ext>
            </a:extLst>
          </p:cNvPr>
          <p:cNvSpPr txBox="1"/>
          <p:nvPr/>
        </p:nvSpPr>
        <p:spPr>
          <a:xfrm>
            <a:off x="2136844" y="5007743"/>
            <a:ext cx="1098067" cy="318286"/>
          </a:xfrm>
          <a:prstGeom prst="rect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Dashboard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0888F8B-2B90-45EF-ACAA-24752DE8CF7C}"/>
              </a:ext>
            </a:extLst>
          </p:cNvPr>
          <p:cNvCxnSpPr>
            <a:cxnSpLocks/>
            <a:stCxn id="8" idx="2"/>
            <a:endCxn id="78" idx="0"/>
          </p:cNvCxnSpPr>
          <p:nvPr/>
        </p:nvCxnSpPr>
        <p:spPr>
          <a:xfrm flipH="1">
            <a:off x="2685877" y="3532834"/>
            <a:ext cx="227939" cy="1474910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B6F1049D-A9D4-4446-9BF0-5487FE7AC6EB}"/>
              </a:ext>
            </a:extLst>
          </p:cNvPr>
          <p:cNvCxnSpPr>
            <a:cxnSpLocks/>
            <a:stCxn id="41" idx="1"/>
            <a:endCxn id="30" idx="2"/>
          </p:cNvCxnSpPr>
          <p:nvPr/>
        </p:nvCxnSpPr>
        <p:spPr>
          <a:xfrm rot="10800000">
            <a:off x="5185624" y="4853553"/>
            <a:ext cx="1649358" cy="1242925"/>
          </a:xfrm>
          <a:prstGeom prst="bentConnector2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47B9617-1DA4-4CF4-BD4B-94D9828E519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6417386" y="3049905"/>
            <a:ext cx="3945183" cy="4931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ACB0FA6D-4C00-4DB0-9CA2-6F3511724F7B}"/>
              </a:ext>
            </a:extLst>
          </p:cNvPr>
          <p:cNvCxnSpPr>
            <a:cxnSpLocks/>
          </p:cNvCxnSpPr>
          <p:nvPr/>
        </p:nvCxnSpPr>
        <p:spPr>
          <a:xfrm>
            <a:off x="6357710" y="1822356"/>
            <a:ext cx="472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DABE2ADB-7C35-4396-BCCD-3019835C5A46}"/>
              </a:ext>
            </a:extLst>
          </p:cNvPr>
          <p:cNvCxnSpPr>
            <a:cxnSpLocks/>
            <a:stCxn id="30" idx="0"/>
            <a:endCxn id="79" idx="2"/>
          </p:cNvCxnSpPr>
          <p:nvPr/>
        </p:nvCxnSpPr>
        <p:spPr>
          <a:xfrm flipV="1">
            <a:off x="5185625" y="923164"/>
            <a:ext cx="17229" cy="250114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54FEBC2-D08C-4FFB-AFC5-83D9B62A53DD}"/>
              </a:ext>
            </a:extLst>
          </p:cNvPr>
          <p:cNvSpPr txBox="1"/>
          <p:nvPr/>
        </p:nvSpPr>
        <p:spPr>
          <a:xfrm>
            <a:off x="264471" y="5270227"/>
            <a:ext cx="1818526" cy="10710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Application Insights Telemetry collects bot effectiveness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01C368-2191-4035-8BAE-139E4BB830BB}"/>
              </a:ext>
            </a:extLst>
          </p:cNvPr>
          <p:cNvSpPr txBox="1"/>
          <p:nvPr/>
        </p:nvSpPr>
        <p:spPr>
          <a:xfrm>
            <a:off x="94783" y="365271"/>
            <a:ext cx="293528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8C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Bot Architecture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F852A76F-EAAB-4C6C-80C8-9859B4AAE188}"/>
              </a:ext>
            </a:extLst>
          </p:cNvPr>
          <p:cNvCxnSpPr>
            <a:cxnSpLocks/>
            <a:stCxn id="43" idx="0"/>
          </p:cNvCxnSpPr>
          <p:nvPr/>
        </p:nvCxnSpPr>
        <p:spPr>
          <a:xfrm rot="16200000" flipV="1">
            <a:off x="6044540" y="3933636"/>
            <a:ext cx="1499184" cy="1312690"/>
          </a:xfrm>
          <a:prstGeom prst="bentConnector3">
            <a:avLst>
              <a:gd name="adj1" fmla="val 99903"/>
            </a:avLst>
          </a:prstGeom>
          <a:ln w="9525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7DA1EC83-7134-470A-B5F8-FF95E993E0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07120" y="1221107"/>
            <a:ext cx="615679" cy="60124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CC5C964-9388-4955-A041-F6834019D1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93507" y="1272438"/>
            <a:ext cx="549918" cy="549918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5B75F8E4-EC68-46CB-BDCF-B367910FCBC6}"/>
              </a:ext>
            </a:extLst>
          </p:cNvPr>
          <p:cNvGrpSpPr/>
          <p:nvPr/>
        </p:nvGrpSpPr>
        <p:grpSpPr>
          <a:xfrm>
            <a:off x="7723126" y="609798"/>
            <a:ext cx="2289972" cy="2139035"/>
            <a:chOff x="7602091" y="304840"/>
            <a:chExt cx="2289972" cy="2139035"/>
          </a:xfrm>
        </p:grpSpPr>
        <p:sp>
          <p:nvSpPr>
            <p:cNvPr id="47" name="Flowchart: Magnetic Disk 46">
              <a:extLst>
                <a:ext uri="{FF2B5EF4-FFF2-40B4-BE49-F238E27FC236}">
                  <a16:creationId xmlns:a16="http://schemas.microsoft.com/office/drawing/2014/main" id="{3F02511A-6874-4A28-9C3F-C8E84F9E121D}"/>
                </a:ext>
              </a:extLst>
            </p:cNvPr>
            <p:cNvSpPr/>
            <p:nvPr/>
          </p:nvSpPr>
          <p:spPr bwMode="auto">
            <a:xfrm>
              <a:off x="8973861" y="975662"/>
              <a:ext cx="386363" cy="537334"/>
            </a:xfrm>
            <a:prstGeom prst="flowChartMagneticDisk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 err="1">
                <a:ln w="22225">
                  <a:solidFill>
                    <a:srgbClr val="FF8C00"/>
                  </a:solidFill>
                  <a:prstDash val="solid"/>
                </a:ln>
                <a:solidFill>
                  <a:srgbClr val="FF8C00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D5D9AB6-D294-45D8-A434-A5EFF8C7F292}"/>
                </a:ext>
              </a:extLst>
            </p:cNvPr>
            <p:cNvSpPr/>
            <p:nvPr/>
          </p:nvSpPr>
          <p:spPr bwMode="auto">
            <a:xfrm>
              <a:off x="8783576" y="2020130"/>
              <a:ext cx="1108487" cy="423745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Stock check API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10D58F2-D22C-4DE1-B824-314B2F4BC9CA}"/>
                </a:ext>
              </a:extLst>
            </p:cNvPr>
            <p:cNvSpPr/>
            <p:nvPr/>
          </p:nvSpPr>
          <p:spPr bwMode="auto">
            <a:xfrm>
              <a:off x="7602091" y="304840"/>
              <a:ext cx="2224650" cy="560782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Knowledge and API/Data Integration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6ECCF5E-C2F2-48AC-A68F-474826418784}"/>
                </a:ext>
              </a:extLst>
            </p:cNvPr>
            <p:cNvSpPr/>
            <p:nvPr/>
          </p:nvSpPr>
          <p:spPr bwMode="auto">
            <a:xfrm>
              <a:off x="8716356" y="1418835"/>
              <a:ext cx="984903" cy="82146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DocDB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 Product Catalogue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69D542C-B02A-4AC7-B3E1-9EC3C985F369}"/>
                </a:ext>
              </a:extLst>
            </p:cNvPr>
            <p:cNvSpPr/>
            <p:nvPr/>
          </p:nvSpPr>
          <p:spPr bwMode="auto">
            <a:xfrm>
              <a:off x="7619492" y="1999601"/>
              <a:ext cx="1078108" cy="444274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Website Links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BE188F2-D913-4CAC-8707-902F21D80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90201" y="1038268"/>
              <a:ext cx="688890" cy="688890"/>
            </a:xfrm>
            <a:prstGeom prst="rect">
              <a:avLst/>
            </a:prstGeom>
          </p:spPr>
        </p:pic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3F278E4D-2E0D-4832-AEE6-E40F9218B7F3}"/>
              </a:ext>
            </a:extLst>
          </p:cNvPr>
          <p:cNvSpPr/>
          <p:nvPr/>
        </p:nvSpPr>
        <p:spPr bwMode="auto">
          <a:xfrm>
            <a:off x="10201069" y="1766749"/>
            <a:ext cx="934794" cy="38203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Web Job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6F9C329-7B79-4C0A-A60C-097209A9CC90}"/>
              </a:ext>
            </a:extLst>
          </p:cNvPr>
          <p:cNvSpPr/>
          <p:nvPr/>
        </p:nvSpPr>
        <p:spPr bwMode="auto">
          <a:xfrm>
            <a:off x="11312299" y="1761371"/>
            <a:ext cx="1082593" cy="38203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Catalogue Files</a:t>
            </a:r>
          </a:p>
        </p:txBody>
      </p:sp>
      <p:cxnSp>
        <p:nvCxnSpPr>
          <p:cNvPr id="91" name="Connector: Elbow 117">
            <a:extLst>
              <a:ext uri="{FF2B5EF4-FFF2-40B4-BE49-F238E27FC236}">
                <a16:creationId xmlns:a16="http://schemas.microsoft.com/office/drawing/2014/main" id="{CC944D95-FA97-4C06-BC5D-DD13DCC08B78}"/>
              </a:ext>
            </a:extLst>
          </p:cNvPr>
          <p:cNvCxnSpPr>
            <a:cxnSpLocks/>
          </p:cNvCxnSpPr>
          <p:nvPr/>
        </p:nvCxnSpPr>
        <p:spPr>
          <a:xfrm>
            <a:off x="7504025" y="1817954"/>
            <a:ext cx="287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E0766AB-42FC-40B8-BBB0-BBD9724B4195}"/>
              </a:ext>
            </a:extLst>
          </p:cNvPr>
          <p:cNvCxnSpPr>
            <a:stCxn id="33" idx="2"/>
          </p:cNvCxnSpPr>
          <p:nvPr/>
        </p:nvCxnSpPr>
        <p:spPr>
          <a:xfrm>
            <a:off x="7182807" y="2492714"/>
            <a:ext cx="0" cy="134447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A9CE68E-4FED-4242-A0FB-140664A9162A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 flipH="1">
            <a:off x="10943425" y="1521732"/>
            <a:ext cx="563695" cy="2566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CCE0550-A66E-45EE-9AE5-F397772BD959}"/>
              </a:ext>
            </a:extLst>
          </p:cNvPr>
          <p:cNvCxnSpPr>
            <a:stCxn id="59" idx="1"/>
          </p:cNvCxnSpPr>
          <p:nvPr/>
        </p:nvCxnSpPr>
        <p:spPr>
          <a:xfrm flipH="1">
            <a:off x="9822294" y="1547397"/>
            <a:ext cx="571213" cy="719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20858CC4-D9DA-4F53-AE2E-2026942202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4755" y="-60834"/>
            <a:ext cx="2576197" cy="98399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1896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asvg="http://schemas.microsoft.com/office/drawing/2016/SVG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8" grpId="0" animBg="1"/>
      <p:bldP spid="3" grpId="0"/>
      <p:bldP spid="62" grpId="0"/>
      <p:bldP spid="8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CCD2D443-E773-4935-B651-6A2FA6D5332A}"/>
              </a:ext>
            </a:extLst>
          </p:cNvPr>
          <p:cNvSpPr/>
          <p:nvPr/>
        </p:nvSpPr>
        <p:spPr bwMode="auto">
          <a:xfrm>
            <a:off x="2781420" y="4585300"/>
            <a:ext cx="4268012" cy="479254"/>
          </a:xfrm>
          <a:custGeom>
            <a:avLst/>
            <a:gdLst>
              <a:gd name="connsiteX0" fmla="*/ 0 w 3183467"/>
              <a:gd name="connsiteY0" fmla="*/ 338667 h 338667"/>
              <a:gd name="connsiteX1" fmla="*/ 300567 w 3183467"/>
              <a:gd name="connsiteY1" fmla="*/ 338667 h 338667"/>
              <a:gd name="connsiteX2" fmla="*/ 465667 w 3183467"/>
              <a:gd name="connsiteY2" fmla="*/ 173567 h 338667"/>
              <a:gd name="connsiteX3" fmla="*/ 1494367 w 3183467"/>
              <a:gd name="connsiteY3" fmla="*/ 173567 h 338667"/>
              <a:gd name="connsiteX4" fmla="*/ 1600200 w 3183467"/>
              <a:gd name="connsiteY4" fmla="*/ 0 h 338667"/>
              <a:gd name="connsiteX5" fmla="*/ 3183467 w 3183467"/>
              <a:gd name="connsiteY5" fmla="*/ 0 h 33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3467" h="338667">
                <a:moveTo>
                  <a:pt x="0" y="338667"/>
                </a:moveTo>
                <a:lnTo>
                  <a:pt x="300567" y="338667"/>
                </a:lnTo>
                <a:lnTo>
                  <a:pt x="465667" y="173567"/>
                </a:lnTo>
                <a:lnTo>
                  <a:pt x="1494367" y="173567"/>
                </a:lnTo>
                <a:lnTo>
                  <a:pt x="1600200" y="0"/>
                </a:lnTo>
                <a:lnTo>
                  <a:pt x="3183467" y="0"/>
                </a:lnTo>
              </a:path>
            </a:pathLst>
          </a:custGeom>
          <a:noFill/>
          <a:ln w="3175" cap="flat">
            <a:solidFill>
              <a:schemeClr val="tx1">
                <a:lumMod val="75000"/>
              </a:scheme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44BA6E20-095F-4935-8EF6-2F32719FD895}"/>
              </a:ext>
            </a:extLst>
          </p:cNvPr>
          <p:cNvSpPr/>
          <p:nvPr/>
        </p:nvSpPr>
        <p:spPr bwMode="auto">
          <a:xfrm>
            <a:off x="2081967" y="4222620"/>
            <a:ext cx="4335605" cy="686500"/>
          </a:xfrm>
          <a:custGeom>
            <a:avLst/>
            <a:gdLst>
              <a:gd name="connsiteX0" fmla="*/ 0 w 3860800"/>
              <a:gd name="connsiteY0" fmla="*/ 673100 h 673100"/>
              <a:gd name="connsiteX1" fmla="*/ 0 w 3860800"/>
              <a:gd name="connsiteY1" fmla="*/ 0 h 673100"/>
              <a:gd name="connsiteX2" fmla="*/ 3860800 w 3860800"/>
              <a:gd name="connsiteY2" fmla="*/ 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0800" h="673100">
                <a:moveTo>
                  <a:pt x="0" y="673100"/>
                </a:moveTo>
                <a:lnTo>
                  <a:pt x="0" y="0"/>
                </a:lnTo>
                <a:lnTo>
                  <a:pt x="3860800" y="0"/>
                </a:lnTo>
              </a:path>
            </a:pathLst>
          </a:custGeom>
          <a:noFill/>
          <a:ln w="3175" cap="flat">
            <a:solidFill>
              <a:schemeClr val="tx1">
                <a:lumMod val="75000"/>
              </a:scheme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4F85C73-F839-4A00-82AF-372199651989}"/>
              </a:ext>
            </a:extLst>
          </p:cNvPr>
          <p:cNvSpPr/>
          <p:nvPr/>
        </p:nvSpPr>
        <p:spPr bwMode="auto">
          <a:xfrm>
            <a:off x="2755515" y="5300600"/>
            <a:ext cx="3792304" cy="109363"/>
          </a:xfrm>
          <a:custGeom>
            <a:avLst/>
            <a:gdLst>
              <a:gd name="connsiteX0" fmla="*/ 0 w 3183467"/>
              <a:gd name="connsiteY0" fmla="*/ 139700 h 139700"/>
              <a:gd name="connsiteX1" fmla="*/ 1600200 w 3183467"/>
              <a:gd name="connsiteY1" fmla="*/ 139700 h 139700"/>
              <a:gd name="connsiteX2" fmla="*/ 1739900 w 3183467"/>
              <a:gd name="connsiteY2" fmla="*/ 0 h 139700"/>
              <a:gd name="connsiteX3" fmla="*/ 3183467 w 3183467"/>
              <a:gd name="connsiteY3" fmla="*/ 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3467" h="139700">
                <a:moveTo>
                  <a:pt x="0" y="139700"/>
                </a:moveTo>
                <a:lnTo>
                  <a:pt x="1600200" y="139700"/>
                </a:lnTo>
                <a:lnTo>
                  <a:pt x="1739900" y="0"/>
                </a:lnTo>
                <a:lnTo>
                  <a:pt x="3183467" y="0"/>
                </a:lnTo>
              </a:path>
            </a:pathLst>
          </a:custGeom>
          <a:noFill/>
          <a:ln w="3175" cap="flat">
            <a:solidFill>
              <a:schemeClr val="tx1">
                <a:lumMod val="75000"/>
              </a:scheme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BB752716-3F16-4927-8D3E-437F187FCA60}"/>
              </a:ext>
            </a:extLst>
          </p:cNvPr>
          <p:cNvSpPr/>
          <p:nvPr/>
        </p:nvSpPr>
        <p:spPr bwMode="auto">
          <a:xfrm>
            <a:off x="1369563" y="4356465"/>
            <a:ext cx="5048009" cy="841934"/>
          </a:xfrm>
          <a:custGeom>
            <a:avLst/>
            <a:gdLst>
              <a:gd name="connsiteX0" fmla="*/ 254000 w 4546600"/>
              <a:gd name="connsiteY0" fmla="*/ 825500 h 825500"/>
              <a:gd name="connsiteX1" fmla="*/ 84667 w 4546600"/>
              <a:gd name="connsiteY1" fmla="*/ 825500 h 825500"/>
              <a:gd name="connsiteX2" fmla="*/ 0 w 4546600"/>
              <a:gd name="connsiteY2" fmla="*/ 736600 h 825500"/>
              <a:gd name="connsiteX3" fmla="*/ 0 w 4546600"/>
              <a:gd name="connsiteY3" fmla="*/ 0 h 825500"/>
              <a:gd name="connsiteX4" fmla="*/ 3259667 w 4546600"/>
              <a:gd name="connsiteY4" fmla="*/ 0 h 825500"/>
              <a:gd name="connsiteX5" fmla="*/ 3352800 w 4546600"/>
              <a:gd name="connsiteY5" fmla="*/ 93133 h 825500"/>
              <a:gd name="connsiteX6" fmla="*/ 3352800 w 4546600"/>
              <a:gd name="connsiteY6" fmla="*/ 520700 h 825500"/>
              <a:gd name="connsiteX7" fmla="*/ 4546600 w 4546600"/>
              <a:gd name="connsiteY7" fmla="*/ 52070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46600" h="825500">
                <a:moveTo>
                  <a:pt x="254000" y="825500"/>
                </a:moveTo>
                <a:lnTo>
                  <a:pt x="84667" y="825500"/>
                </a:lnTo>
                <a:lnTo>
                  <a:pt x="0" y="736600"/>
                </a:lnTo>
                <a:lnTo>
                  <a:pt x="0" y="0"/>
                </a:lnTo>
                <a:lnTo>
                  <a:pt x="3259667" y="0"/>
                </a:lnTo>
                <a:lnTo>
                  <a:pt x="3352800" y="93133"/>
                </a:lnTo>
                <a:lnTo>
                  <a:pt x="3352800" y="520700"/>
                </a:lnTo>
                <a:lnTo>
                  <a:pt x="4546600" y="520700"/>
                </a:lnTo>
              </a:path>
            </a:pathLst>
          </a:custGeom>
          <a:noFill/>
          <a:ln w="3175" cap="flat">
            <a:solidFill>
              <a:schemeClr val="tx1">
                <a:lumMod val="75000"/>
              </a:scheme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95274"/>
            <a:ext cx="11887878" cy="917575"/>
          </a:xfrm>
        </p:spPr>
        <p:txBody>
          <a:bodyPr>
            <a:normAutofit/>
          </a:bodyPr>
          <a:lstStyle/>
          <a:p>
            <a:r>
              <a:rPr lang="en-US" dirty="0"/>
              <a:t>Why a Bot? 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551D4DE-D310-4E06-BADE-77317931C6A8}"/>
              </a:ext>
            </a:extLst>
          </p:cNvPr>
          <p:cNvSpPr>
            <a:spLocks/>
          </p:cNvSpPr>
          <p:nvPr/>
        </p:nvSpPr>
        <p:spPr bwMode="auto">
          <a:xfrm>
            <a:off x="8981505" y="1288322"/>
            <a:ext cx="2987785" cy="5356477"/>
          </a:xfrm>
          <a:custGeom>
            <a:avLst/>
            <a:gdLst>
              <a:gd name="T0" fmla="*/ 108 w 108"/>
              <a:gd name="T1" fmla="*/ 188 h 196"/>
              <a:gd name="T2" fmla="*/ 99 w 108"/>
              <a:gd name="T3" fmla="*/ 196 h 196"/>
              <a:gd name="T4" fmla="*/ 8 w 108"/>
              <a:gd name="T5" fmla="*/ 196 h 196"/>
              <a:gd name="T6" fmla="*/ 0 w 108"/>
              <a:gd name="T7" fmla="*/ 188 h 196"/>
              <a:gd name="T8" fmla="*/ 0 w 108"/>
              <a:gd name="T9" fmla="*/ 8 h 196"/>
              <a:gd name="T10" fmla="*/ 8 w 108"/>
              <a:gd name="T11" fmla="*/ 0 h 196"/>
              <a:gd name="T12" fmla="*/ 99 w 108"/>
              <a:gd name="T13" fmla="*/ 0 h 196"/>
              <a:gd name="T14" fmla="*/ 108 w 108"/>
              <a:gd name="T15" fmla="*/ 8 h 196"/>
              <a:gd name="T16" fmla="*/ 108 w 108"/>
              <a:gd name="T17" fmla="*/ 18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8" h="196">
                <a:moveTo>
                  <a:pt x="108" y="188"/>
                </a:moveTo>
                <a:cubicBezTo>
                  <a:pt x="108" y="192"/>
                  <a:pt x="104" y="196"/>
                  <a:pt x="99" y="196"/>
                </a:cubicBezTo>
                <a:cubicBezTo>
                  <a:pt x="8" y="196"/>
                  <a:pt x="8" y="196"/>
                  <a:pt x="8" y="196"/>
                </a:cubicBezTo>
                <a:cubicBezTo>
                  <a:pt x="4" y="196"/>
                  <a:pt x="0" y="192"/>
                  <a:pt x="0" y="18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04" y="0"/>
                  <a:pt x="108" y="4"/>
                  <a:pt x="108" y="8"/>
                </a:cubicBezTo>
                <a:lnTo>
                  <a:pt x="108" y="18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20AE2BA1-BF87-4726-BB4C-0A3A6BABBCA3}"/>
              </a:ext>
            </a:extLst>
          </p:cNvPr>
          <p:cNvSpPr>
            <a:spLocks/>
          </p:cNvSpPr>
          <p:nvPr/>
        </p:nvSpPr>
        <p:spPr bwMode="auto">
          <a:xfrm>
            <a:off x="9645457" y="1593380"/>
            <a:ext cx="1632964" cy="80751"/>
          </a:xfrm>
          <a:custGeom>
            <a:avLst/>
            <a:gdLst>
              <a:gd name="T0" fmla="*/ 59 w 59"/>
              <a:gd name="T1" fmla="*/ 2 h 3"/>
              <a:gd name="T2" fmla="*/ 58 w 59"/>
              <a:gd name="T3" fmla="*/ 3 h 3"/>
              <a:gd name="T4" fmla="*/ 1 w 59"/>
              <a:gd name="T5" fmla="*/ 3 h 3"/>
              <a:gd name="T6" fmla="*/ 0 w 59"/>
              <a:gd name="T7" fmla="*/ 2 h 3"/>
              <a:gd name="T8" fmla="*/ 0 w 59"/>
              <a:gd name="T9" fmla="*/ 2 h 3"/>
              <a:gd name="T10" fmla="*/ 1 w 59"/>
              <a:gd name="T11" fmla="*/ 0 h 3"/>
              <a:gd name="T12" fmla="*/ 58 w 59"/>
              <a:gd name="T13" fmla="*/ 0 h 3"/>
              <a:gd name="T14" fmla="*/ 59 w 59"/>
              <a:gd name="T15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9" h="3">
                <a:moveTo>
                  <a:pt x="59" y="2"/>
                </a:moveTo>
                <a:cubicBezTo>
                  <a:pt x="59" y="2"/>
                  <a:pt x="59" y="3"/>
                  <a:pt x="58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9" y="0"/>
                  <a:pt x="59" y="1"/>
                  <a:pt x="59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A224DBC2-CAF4-4C70-9800-3B1A66E3B984}"/>
              </a:ext>
            </a:extLst>
          </p:cNvPr>
          <p:cNvSpPr>
            <a:spLocks/>
          </p:cNvSpPr>
          <p:nvPr/>
        </p:nvSpPr>
        <p:spPr bwMode="auto">
          <a:xfrm>
            <a:off x="9116090" y="6178238"/>
            <a:ext cx="305058" cy="161501"/>
          </a:xfrm>
          <a:custGeom>
            <a:avLst/>
            <a:gdLst>
              <a:gd name="T0" fmla="*/ 11 w 11"/>
              <a:gd name="T1" fmla="*/ 3 h 6"/>
              <a:gd name="T2" fmla="*/ 8 w 11"/>
              <a:gd name="T3" fmla="*/ 6 h 6"/>
              <a:gd name="T4" fmla="*/ 3 w 11"/>
              <a:gd name="T5" fmla="*/ 6 h 6"/>
              <a:gd name="T6" fmla="*/ 0 w 11"/>
              <a:gd name="T7" fmla="*/ 3 h 6"/>
              <a:gd name="T8" fmla="*/ 0 w 11"/>
              <a:gd name="T9" fmla="*/ 3 h 6"/>
              <a:gd name="T10" fmla="*/ 3 w 11"/>
              <a:gd name="T11" fmla="*/ 0 h 6"/>
              <a:gd name="T12" fmla="*/ 8 w 11"/>
              <a:gd name="T13" fmla="*/ 0 h 6"/>
              <a:gd name="T14" fmla="*/ 11 w 11"/>
              <a:gd name="T15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6">
                <a:moveTo>
                  <a:pt x="11" y="3"/>
                </a:moveTo>
                <a:cubicBezTo>
                  <a:pt x="11" y="5"/>
                  <a:pt x="10" y="6"/>
                  <a:pt x="8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8" y="0"/>
                  <a:pt x="8" y="0"/>
                  <a:pt x="8" y="0"/>
                </a:cubicBezTo>
                <a:cubicBezTo>
                  <a:pt x="10" y="0"/>
                  <a:pt x="11" y="2"/>
                  <a:pt x="11" y="3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1A3117E7-1661-4BCF-9320-2E11EF78B9C5}"/>
              </a:ext>
            </a:extLst>
          </p:cNvPr>
          <p:cNvSpPr>
            <a:spLocks/>
          </p:cNvSpPr>
          <p:nvPr/>
        </p:nvSpPr>
        <p:spPr bwMode="auto">
          <a:xfrm>
            <a:off x="11502728" y="6178238"/>
            <a:ext cx="305058" cy="161501"/>
          </a:xfrm>
          <a:custGeom>
            <a:avLst/>
            <a:gdLst>
              <a:gd name="T0" fmla="*/ 11 w 11"/>
              <a:gd name="T1" fmla="*/ 3 h 6"/>
              <a:gd name="T2" fmla="*/ 8 w 11"/>
              <a:gd name="T3" fmla="*/ 6 h 6"/>
              <a:gd name="T4" fmla="*/ 3 w 11"/>
              <a:gd name="T5" fmla="*/ 6 h 6"/>
              <a:gd name="T6" fmla="*/ 0 w 11"/>
              <a:gd name="T7" fmla="*/ 3 h 6"/>
              <a:gd name="T8" fmla="*/ 0 w 11"/>
              <a:gd name="T9" fmla="*/ 3 h 6"/>
              <a:gd name="T10" fmla="*/ 3 w 11"/>
              <a:gd name="T11" fmla="*/ 0 h 6"/>
              <a:gd name="T12" fmla="*/ 8 w 11"/>
              <a:gd name="T13" fmla="*/ 0 h 6"/>
              <a:gd name="T14" fmla="*/ 11 w 11"/>
              <a:gd name="T15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6">
                <a:moveTo>
                  <a:pt x="11" y="3"/>
                </a:moveTo>
                <a:cubicBezTo>
                  <a:pt x="11" y="5"/>
                  <a:pt x="9" y="6"/>
                  <a:pt x="8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11" y="2"/>
                  <a:pt x="11" y="3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AB76AA29-2877-4013-9765-1BE2F847EFBD}"/>
              </a:ext>
            </a:extLst>
          </p:cNvPr>
          <p:cNvSpPr>
            <a:spLocks/>
          </p:cNvSpPr>
          <p:nvPr/>
        </p:nvSpPr>
        <p:spPr bwMode="auto">
          <a:xfrm>
            <a:off x="10147908" y="6097486"/>
            <a:ext cx="628063" cy="331976"/>
          </a:xfrm>
          <a:custGeom>
            <a:avLst/>
            <a:gdLst>
              <a:gd name="T0" fmla="*/ 23 w 23"/>
              <a:gd name="T1" fmla="*/ 6 h 12"/>
              <a:gd name="T2" fmla="*/ 17 w 23"/>
              <a:gd name="T3" fmla="*/ 12 h 12"/>
              <a:gd name="T4" fmla="*/ 6 w 23"/>
              <a:gd name="T5" fmla="*/ 12 h 12"/>
              <a:gd name="T6" fmla="*/ 0 w 23"/>
              <a:gd name="T7" fmla="*/ 6 h 12"/>
              <a:gd name="T8" fmla="*/ 0 w 23"/>
              <a:gd name="T9" fmla="*/ 6 h 12"/>
              <a:gd name="T10" fmla="*/ 6 w 23"/>
              <a:gd name="T11" fmla="*/ 0 h 12"/>
              <a:gd name="T12" fmla="*/ 17 w 23"/>
              <a:gd name="T13" fmla="*/ 0 h 12"/>
              <a:gd name="T14" fmla="*/ 23 w 23"/>
              <a:gd name="T15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" h="12">
                <a:moveTo>
                  <a:pt x="23" y="6"/>
                </a:moveTo>
                <a:cubicBezTo>
                  <a:pt x="23" y="10"/>
                  <a:pt x="21" y="12"/>
                  <a:pt x="17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3" y="12"/>
                  <a:pt x="0" y="10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1" y="0"/>
                  <a:pt x="23" y="3"/>
                  <a:pt x="23" y="6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pic>
        <p:nvPicPr>
          <p:cNvPr id="108" name="BotFrameworkLoopingVideo">
            <a:hlinkClick r:id="" action="ppaction://media"/>
            <a:extLst>
              <a:ext uri="{FF2B5EF4-FFF2-40B4-BE49-F238E27FC236}">
                <a16:creationId xmlns:a16="http://schemas.microsoft.com/office/drawing/2014/main" id="{BD805836-A295-48F6-9EA7-A0AEC91B1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17023" y="2050970"/>
            <a:ext cx="2716748" cy="391270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708BF256-1E55-4495-B8FA-ACAA793FA52A}"/>
              </a:ext>
            </a:extLst>
          </p:cNvPr>
          <p:cNvGrpSpPr/>
          <p:nvPr/>
        </p:nvGrpSpPr>
        <p:grpSpPr>
          <a:xfrm>
            <a:off x="1409240" y="1718993"/>
            <a:ext cx="6104097" cy="1593012"/>
            <a:chOff x="774499" y="2427216"/>
            <a:chExt cx="5080398" cy="992474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674D713-1EE9-4622-93FD-52FAA7EFDDB8}"/>
                </a:ext>
              </a:extLst>
            </p:cNvPr>
            <p:cNvGrpSpPr/>
            <p:nvPr/>
          </p:nvGrpSpPr>
          <p:grpSpPr>
            <a:xfrm>
              <a:off x="774499" y="2427219"/>
              <a:ext cx="1507414" cy="992471"/>
              <a:chOff x="774499" y="2486488"/>
              <a:chExt cx="1507414" cy="99247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5C290FC-1691-430F-A033-552D1B1DB7A1}"/>
                  </a:ext>
                </a:extLst>
              </p:cNvPr>
              <p:cNvSpPr/>
              <p:nvPr/>
            </p:nvSpPr>
            <p:spPr bwMode="auto">
              <a:xfrm>
                <a:off x="774499" y="2655999"/>
                <a:ext cx="1507414" cy="82296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>
                  <a:solidFill>
                    <a:srgbClr val="FFFFFF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298D27D0-EBEA-47C8-99E5-71AC8B8A81F2}"/>
                  </a:ext>
                </a:extLst>
              </p:cNvPr>
              <p:cNvSpPr/>
              <p:nvPr/>
            </p:nvSpPr>
            <p:spPr bwMode="auto">
              <a:xfrm>
                <a:off x="983327" y="2486488"/>
                <a:ext cx="1089757" cy="290826"/>
              </a:xfrm>
              <a:prstGeom prst="rect">
                <a:avLst/>
              </a:prstGeom>
              <a:solidFill>
                <a:srgbClr val="505050"/>
              </a:solidFill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32" dirty="0">
                    <a:solidFill>
                      <a:srgbClr val="00BCF2"/>
                    </a:solidFill>
                    <a:latin typeface="Segoe UI Semilight"/>
                    <a:ea typeface="Segoe UI" pitchFamily="34" charset="0"/>
                    <a:cs typeface="Segoe UI" pitchFamily="34" charset="0"/>
                  </a:rPr>
                  <a:t>TYPE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86B5B07-9EB7-4189-9932-8DD8121CA3E6}"/>
                  </a:ext>
                </a:extLst>
              </p:cNvPr>
              <p:cNvGrpSpPr/>
              <p:nvPr/>
            </p:nvGrpSpPr>
            <p:grpSpPr>
              <a:xfrm>
                <a:off x="1188959" y="2816962"/>
                <a:ext cx="678492" cy="537678"/>
                <a:chOff x="-883702" y="2865968"/>
                <a:chExt cx="4841870" cy="3836989"/>
              </a:xfrm>
              <a:solidFill>
                <a:schemeClr val="tx1"/>
              </a:solidFill>
            </p:grpSpPr>
            <p:sp>
              <p:nvSpPr>
                <p:cNvPr id="114" name="Freeform 6">
                  <a:extLst>
                    <a:ext uri="{FF2B5EF4-FFF2-40B4-BE49-F238E27FC236}">
                      <a16:creationId xmlns:a16="http://schemas.microsoft.com/office/drawing/2014/main" id="{100944CC-C055-4953-A449-1E31E79CCB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883702" y="2865968"/>
                  <a:ext cx="4841870" cy="3836989"/>
                </a:xfrm>
                <a:custGeom>
                  <a:avLst/>
                  <a:gdLst>
                    <a:gd name="T0" fmla="*/ 0 w 2504"/>
                    <a:gd name="T1" fmla="*/ 813 h 1993"/>
                    <a:gd name="T2" fmla="*/ 46 w 2504"/>
                    <a:gd name="T3" fmla="*/ 713 h 1993"/>
                    <a:gd name="T4" fmla="*/ 206 w 2504"/>
                    <a:gd name="T5" fmla="*/ 641 h 1993"/>
                    <a:gd name="T6" fmla="*/ 578 w 2504"/>
                    <a:gd name="T7" fmla="*/ 641 h 1993"/>
                    <a:gd name="T8" fmla="*/ 1178 w 2504"/>
                    <a:gd name="T9" fmla="*/ 641 h 1993"/>
                    <a:gd name="T10" fmla="*/ 1207 w 2504"/>
                    <a:gd name="T11" fmla="*/ 641 h 1993"/>
                    <a:gd name="T12" fmla="*/ 1194 w 2504"/>
                    <a:gd name="T13" fmla="*/ 556 h 1993"/>
                    <a:gd name="T14" fmla="*/ 1108 w 2504"/>
                    <a:gd name="T15" fmla="*/ 361 h 1993"/>
                    <a:gd name="T16" fmla="*/ 1028 w 2504"/>
                    <a:gd name="T17" fmla="*/ 52 h 1993"/>
                    <a:gd name="T18" fmla="*/ 1069 w 2504"/>
                    <a:gd name="T19" fmla="*/ 2 h 1993"/>
                    <a:gd name="T20" fmla="*/ 1117 w 2504"/>
                    <a:gd name="T21" fmla="*/ 46 h 1993"/>
                    <a:gd name="T22" fmla="*/ 1122 w 2504"/>
                    <a:gd name="T23" fmla="*/ 125 h 1993"/>
                    <a:gd name="T24" fmla="*/ 1195 w 2504"/>
                    <a:gd name="T25" fmla="*/ 333 h 1993"/>
                    <a:gd name="T26" fmla="*/ 1295 w 2504"/>
                    <a:gd name="T27" fmla="*/ 641 h 1993"/>
                    <a:gd name="T28" fmla="*/ 1320 w 2504"/>
                    <a:gd name="T29" fmla="*/ 641 h 1993"/>
                    <a:gd name="T30" fmla="*/ 2294 w 2504"/>
                    <a:gd name="T31" fmla="*/ 641 h 1993"/>
                    <a:gd name="T32" fmla="*/ 2468 w 2504"/>
                    <a:gd name="T33" fmla="*/ 728 h 1993"/>
                    <a:gd name="T34" fmla="*/ 2504 w 2504"/>
                    <a:gd name="T35" fmla="*/ 813 h 1993"/>
                    <a:gd name="T36" fmla="*/ 2504 w 2504"/>
                    <a:gd name="T37" fmla="*/ 1817 h 1993"/>
                    <a:gd name="T38" fmla="*/ 2475 w 2504"/>
                    <a:gd name="T39" fmla="*/ 1895 h 1993"/>
                    <a:gd name="T40" fmla="*/ 2289 w 2504"/>
                    <a:gd name="T41" fmla="*/ 1993 h 1993"/>
                    <a:gd name="T42" fmla="*/ 407 w 2504"/>
                    <a:gd name="T43" fmla="*/ 1993 h 1993"/>
                    <a:gd name="T44" fmla="*/ 207 w 2504"/>
                    <a:gd name="T45" fmla="*/ 1993 h 1993"/>
                    <a:gd name="T46" fmla="*/ 48 w 2504"/>
                    <a:gd name="T47" fmla="*/ 1923 h 1993"/>
                    <a:gd name="T48" fmla="*/ 0 w 2504"/>
                    <a:gd name="T49" fmla="*/ 1817 h 1993"/>
                    <a:gd name="T50" fmla="*/ 0 w 2504"/>
                    <a:gd name="T51" fmla="*/ 813 h 1993"/>
                    <a:gd name="T52" fmla="*/ 1250 w 2504"/>
                    <a:gd name="T53" fmla="*/ 1904 h 1993"/>
                    <a:gd name="T54" fmla="*/ 2284 w 2504"/>
                    <a:gd name="T55" fmla="*/ 1904 h 1993"/>
                    <a:gd name="T56" fmla="*/ 2318 w 2504"/>
                    <a:gd name="T57" fmla="*/ 1902 h 1993"/>
                    <a:gd name="T58" fmla="*/ 2370 w 2504"/>
                    <a:gd name="T59" fmla="*/ 1881 h 1993"/>
                    <a:gd name="T60" fmla="*/ 2415 w 2504"/>
                    <a:gd name="T61" fmla="*/ 1779 h 1993"/>
                    <a:gd name="T62" fmla="*/ 2415 w 2504"/>
                    <a:gd name="T63" fmla="*/ 855 h 1993"/>
                    <a:gd name="T64" fmla="*/ 2413 w 2504"/>
                    <a:gd name="T65" fmla="*/ 825 h 1993"/>
                    <a:gd name="T66" fmla="*/ 2318 w 2504"/>
                    <a:gd name="T67" fmla="*/ 733 h 1993"/>
                    <a:gd name="T68" fmla="*/ 2088 w 2504"/>
                    <a:gd name="T69" fmla="*/ 731 h 1993"/>
                    <a:gd name="T70" fmla="*/ 216 w 2504"/>
                    <a:gd name="T71" fmla="*/ 730 h 1993"/>
                    <a:gd name="T72" fmla="*/ 89 w 2504"/>
                    <a:gd name="T73" fmla="*/ 851 h 1993"/>
                    <a:gd name="T74" fmla="*/ 90 w 2504"/>
                    <a:gd name="T75" fmla="*/ 1785 h 1993"/>
                    <a:gd name="T76" fmla="*/ 101 w 2504"/>
                    <a:gd name="T77" fmla="*/ 1841 h 1993"/>
                    <a:gd name="T78" fmla="*/ 214 w 2504"/>
                    <a:gd name="T79" fmla="*/ 1904 h 1993"/>
                    <a:gd name="T80" fmla="*/ 1250 w 2504"/>
                    <a:gd name="T81" fmla="*/ 1904 h 19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504" h="1993">
                      <a:moveTo>
                        <a:pt x="0" y="813"/>
                      </a:moveTo>
                      <a:cubicBezTo>
                        <a:pt x="11" y="778"/>
                        <a:pt x="21" y="742"/>
                        <a:pt x="46" y="713"/>
                      </a:cubicBezTo>
                      <a:cubicBezTo>
                        <a:pt x="89" y="664"/>
                        <a:pt x="142" y="641"/>
                        <a:pt x="206" y="641"/>
                      </a:cubicBezTo>
                      <a:cubicBezTo>
                        <a:pt x="330" y="642"/>
                        <a:pt x="454" y="641"/>
                        <a:pt x="578" y="641"/>
                      </a:cubicBezTo>
                      <a:cubicBezTo>
                        <a:pt x="778" y="641"/>
                        <a:pt x="978" y="641"/>
                        <a:pt x="1178" y="641"/>
                      </a:cubicBezTo>
                      <a:cubicBezTo>
                        <a:pt x="1186" y="641"/>
                        <a:pt x="1194" y="641"/>
                        <a:pt x="1207" y="641"/>
                      </a:cubicBezTo>
                      <a:cubicBezTo>
                        <a:pt x="1203" y="611"/>
                        <a:pt x="1199" y="583"/>
                        <a:pt x="1194" y="556"/>
                      </a:cubicBezTo>
                      <a:cubicBezTo>
                        <a:pt x="1180" y="485"/>
                        <a:pt x="1144" y="423"/>
                        <a:pt x="1108" y="361"/>
                      </a:cubicBezTo>
                      <a:cubicBezTo>
                        <a:pt x="1054" y="265"/>
                        <a:pt x="1027" y="162"/>
                        <a:pt x="1028" y="52"/>
                      </a:cubicBezTo>
                      <a:cubicBezTo>
                        <a:pt x="1028" y="22"/>
                        <a:pt x="1043" y="4"/>
                        <a:pt x="1069" y="2"/>
                      </a:cubicBezTo>
                      <a:cubicBezTo>
                        <a:pt x="1095" y="0"/>
                        <a:pt x="1114" y="17"/>
                        <a:pt x="1117" y="46"/>
                      </a:cubicBezTo>
                      <a:cubicBezTo>
                        <a:pt x="1119" y="72"/>
                        <a:pt x="1119" y="99"/>
                        <a:pt x="1122" y="125"/>
                      </a:cubicBezTo>
                      <a:cubicBezTo>
                        <a:pt x="1129" y="200"/>
                        <a:pt x="1157" y="268"/>
                        <a:pt x="1195" y="333"/>
                      </a:cubicBezTo>
                      <a:cubicBezTo>
                        <a:pt x="1251" y="428"/>
                        <a:pt x="1291" y="527"/>
                        <a:pt x="1295" y="641"/>
                      </a:cubicBezTo>
                      <a:cubicBezTo>
                        <a:pt x="1305" y="641"/>
                        <a:pt x="1312" y="641"/>
                        <a:pt x="1320" y="641"/>
                      </a:cubicBezTo>
                      <a:cubicBezTo>
                        <a:pt x="1645" y="641"/>
                        <a:pt x="1969" y="642"/>
                        <a:pt x="2294" y="641"/>
                      </a:cubicBezTo>
                      <a:cubicBezTo>
                        <a:pt x="2367" y="641"/>
                        <a:pt x="2427" y="667"/>
                        <a:pt x="2468" y="728"/>
                      </a:cubicBezTo>
                      <a:cubicBezTo>
                        <a:pt x="2485" y="753"/>
                        <a:pt x="2492" y="785"/>
                        <a:pt x="2504" y="813"/>
                      </a:cubicBezTo>
                      <a:cubicBezTo>
                        <a:pt x="2504" y="1148"/>
                        <a:pt x="2504" y="1483"/>
                        <a:pt x="2504" y="1817"/>
                      </a:cubicBezTo>
                      <a:cubicBezTo>
                        <a:pt x="2495" y="1843"/>
                        <a:pt x="2489" y="1872"/>
                        <a:pt x="2475" y="1895"/>
                      </a:cubicBezTo>
                      <a:cubicBezTo>
                        <a:pt x="2434" y="1965"/>
                        <a:pt x="2369" y="1993"/>
                        <a:pt x="2289" y="1993"/>
                      </a:cubicBezTo>
                      <a:cubicBezTo>
                        <a:pt x="1662" y="1993"/>
                        <a:pt x="1035" y="1993"/>
                        <a:pt x="407" y="1993"/>
                      </a:cubicBezTo>
                      <a:cubicBezTo>
                        <a:pt x="341" y="1993"/>
                        <a:pt x="274" y="1993"/>
                        <a:pt x="207" y="1993"/>
                      </a:cubicBezTo>
                      <a:cubicBezTo>
                        <a:pt x="144" y="1993"/>
                        <a:pt x="91" y="1971"/>
                        <a:pt x="48" y="1923"/>
                      </a:cubicBezTo>
                      <a:cubicBezTo>
                        <a:pt x="22" y="1893"/>
                        <a:pt x="9" y="1856"/>
                        <a:pt x="0" y="1817"/>
                      </a:cubicBezTo>
                      <a:cubicBezTo>
                        <a:pt x="0" y="1483"/>
                        <a:pt x="0" y="1148"/>
                        <a:pt x="0" y="813"/>
                      </a:cubicBezTo>
                      <a:close/>
                      <a:moveTo>
                        <a:pt x="1250" y="1904"/>
                      </a:moveTo>
                      <a:cubicBezTo>
                        <a:pt x="1595" y="1904"/>
                        <a:pt x="1939" y="1904"/>
                        <a:pt x="2284" y="1904"/>
                      </a:cubicBezTo>
                      <a:cubicBezTo>
                        <a:pt x="2295" y="1904"/>
                        <a:pt x="2307" y="1905"/>
                        <a:pt x="2318" y="1902"/>
                      </a:cubicBezTo>
                      <a:cubicBezTo>
                        <a:pt x="2336" y="1897"/>
                        <a:pt x="2355" y="1891"/>
                        <a:pt x="2370" y="1881"/>
                      </a:cubicBezTo>
                      <a:cubicBezTo>
                        <a:pt x="2405" y="1857"/>
                        <a:pt x="2415" y="1820"/>
                        <a:pt x="2415" y="1779"/>
                      </a:cubicBezTo>
                      <a:cubicBezTo>
                        <a:pt x="2415" y="1471"/>
                        <a:pt x="2415" y="1163"/>
                        <a:pt x="2415" y="855"/>
                      </a:cubicBezTo>
                      <a:cubicBezTo>
                        <a:pt x="2415" y="845"/>
                        <a:pt x="2414" y="835"/>
                        <a:pt x="2413" y="825"/>
                      </a:cubicBezTo>
                      <a:cubicBezTo>
                        <a:pt x="2407" y="776"/>
                        <a:pt x="2368" y="735"/>
                        <a:pt x="2318" y="733"/>
                      </a:cubicBezTo>
                      <a:cubicBezTo>
                        <a:pt x="2241" y="730"/>
                        <a:pt x="2165" y="731"/>
                        <a:pt x="2088" y="731"/>
                      </a:cubicBezTo>
                      <a:cubicBezTo>
                        <a:pt x="1464" y="730"/>
                        <a:pt x="840" y="731"/>
                        <a:pt x="216" y="730"/>
                      </a:cubicBezTo>
                      <a:cubicBezTo>
                        <a:pt x="132" y="730"/>
                        <a:pt x="89" y="784"/>
                        <a:pt x="89" y="851"/>
                      </a:cubicBezTo>
                      <a:cubicBezTo>
                        <a:pt x="90" y="1162"/>
                        <a:pt x="89" y="1474"/>
                        <a:pt x="90" y="1785"/>
                      </a:cubicBezTo>
                      <a:cubicBezTo>
                        <a:pt x="90" y="1804"/>
                        <a:pt x="94" y="1824"/>
                        <a:pt x="101" y="1841"/>
                      </a:cubicBezTo>
                      <a:cubicBezTo>
                        <a:pt x="123" y="1888"/>
                        <a:pt x="164" y="1904"/>
                        <a:pt x="214" y="1904"/>
                      </a:cubicBezTo>
                      <a:cubicBezTo>
                        <a:pt x="559" y="1904"/>
                        <a:pt x="905" y="1904"/>
                        <a:pt x="1250" y="19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15" name="Freeform 7">
                  <a:extLst>
                    <a:ext uri="{FF2B5EF4-FFF2-40B4-BE49-F238E27FC236}">
                      <a16:creationId xmlns:a16="http://schemas.microsoft.com/office/drawing/2014/main" id="{6E316A58-1B61-49A0-988A-864673233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097" y="5825069"/>
                  <a:ext cx="2457447" cy="512763"/>
                </a:xfrm>
                <a:custGeom>
                  <a:avLst/>
                  <a:gdLst>
                    <a:gd name="T0" fmla="*/ 635 w 1271"/>
                    <a:gd name="T1" fmla="*/ 0 h 266"/>
                    <a:gd name="T2" fmla="*/ 1207 w 1271"/>
                    <a:gd name="T3" fmla="*/ 0 h 266"/>
                    <a:gd name="T4" fmla="*/ 1271 w 1271"/>
                    <a:gd name="T5" fmla="*/ 65 h 266"/>
                    <a:gd name="T6" fmla="*/ 1271 w 1271"/>
                    <a:gd name="T7" fmla="*/ 203 h 266"/>
                    <a:gd name="T8" fmla="*/ 1206 w 1271"/>
                    <a:gd name="T9" fmla="*/ 266 h 266"/>
                    <a:gd name="T10" fmla="*/ 342 w 1271"/>
                    <a:gd name="T11" fmla="*/ 266 h 266"/>
                    <a:gd name="T12" fmla="*/ 61 w 1271"/>
                    <a:gd name="T13" fmla="*/ 266 h 266"/>
                    <a:gd name="T14" fmla="*/ 0 w 1271"/>
                    <a:gd name="T15" fmla="*/ 205 h 266"/>
                    <a:gd name="T16" fmla="*/ 0 w 1271"/>
                    <a:gd name="T17" fmla="*/ 59 h 266"/>
                    <a:gd name="T18" fmla="*/ 59 w 1271"/>
                    <a:gd name="T19" fmla="*/ 0 h 266"/>
                    <a:gd name="T20" fmla="*/ 635 w 1271"/>
                    <a:gd name="T21" fmla="*/ 0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71" h="266">
                      <a:moveTo>
                        <a:pt x="635" y="0"/>
                      </a:moveTo>
                      <a:cubicBezTo>
                        <a:pt x="826" y="0"/>
                        <a:pt x="1016" y="0"/>
                        <a:pt x="1207" y="0"/>
                      </a:cubicBezTo>
                      <a:cubicBezTo>
                        <a:pt x="1257" y="0"/>
                        <a:pt x="1271" y="14"/>
                        <a:pt x="1271" y="65"/>
                      </a:cubicBezTo>
                      <a:cubicBezTo>
                        <a:pt x="1271" y="111"/>
                        <a:pt x="1271" y="157"/>
                        <a:pt x="1271" y="203"/>
                      </a:cubicBezTo>
                      <a:cubicBezTo>
                        <a:pt x="1271" y="253"/>
                        <a:pt x="1257" y="266"/>
                        <a:pt x="1206" y="266"/>
                      </a:cubicBezTo>
                      <a:cubicBezTo>
                        <a:pt x="918" y="266"/>
                        <a:pt x="630" y="266"/>
                        <a:pt x="342" y="266"/>
                      </a:cubicBezTo>
                      <a:cubicBezTo>
                        <a:pt x="248" y="266"/>
                        <a:pt x="155" y="266"/>
                        <a:pt x="61" y="266"/>
                      </a:cubicBezTo>
                      <a:cubicBezTo>
                        <a:pt x="15" y="266"/>
                        <a:pt x="0" y="251"/>
                        <a:pt x="0" y="205"/>
                      </a:cubicBezTo>
                      <a:cubicBezTo>
                        <a:pt x="0" y="156"/>
                        <a:pt x="0" y="107"/>
                        <a:pt x="0" y="59"/>
                      </a:cubicBezTo>
                      <a:cubicBezTo>
                        <a:pt x="0" y="16"/>
                        <a:pt x="16" y="0"/>
                        <a:pt x="59" y="0"/>
                      </a:cubicBezTo>
                      <a:cubicBezTo>
                        <a:pt x="251" y="0"/>
                        <a:pt x="443" y="0"/>
                        <a:pt x="6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16" name="Freeform 8">
                  <a:extLst>
                    <a:ext uri="{FF2B5EF4-FFF2-40B4-BE49-F238E27FC236}">
                      <a16:creationId xmlns:a16="http://schemas.microsoft.com/office/drawing/2014/main" id="{D97D3184-9233-4A23-97A9-14783D86C4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6015" y="5174194"/>
                  <a:ext cx="841374" cy="514350"/>
                </a:xfrm>
                <a:custGeom>
                  <a:avLst/>
                  <a:gdLst>
                    <a:gd name="T0" fmla="*/ 217 w 435"/>
                    <a:gd name="T1" fmla="*/ 267 h 267"/>
                    <a:gd name="T2" fmla="*/ 56 w 435"/>
                    <a:gd name="T3" fmla="*/ 267 h 267"/>
                    <a:gd name="T4" fmla="*/ 0 w 435"/>
                    <a:gd name="T5" fmla="*/ 211 h 267"/>
                    <a:gd name="T6" fmla="*/ 1 w 435"/>
                    <a:gd name="T7" fmla="*/ 53 h 267"/>
                    <a:gd name="T8" fmla="*/ 51 w 435"/>
                    <a:gd name="T9" fmla="*/ 0 h 267"/>
                    <a:gd name="T10" fmla="*/ 383 w 435"/>
                    <a:gd name="T11" fmla="*/ 0 h 267"/>
                    <a:gd name="T12" fmla="*/ 434 w 435"/>
                    <a:gd name="T13" fmla="*/ 51 h 267"/>
                    <a:gd name="T14" fmla="*/ 434 w 435"/>
                    <a:gd name="T15" fmla="*/ 217 h 267"/>
                    <a:gd name="T16" fmla="*/ 383 w 435"/>
                    <a:gd name="T17" fmla="*/ 267 h 267"/>
                    <a:gd name="T18" fmla="*/ 217 w 435"/>
                    <a:gd name="T19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5" h="267">
                      <a:moveTo>
                        <a:pt x="217" y="267"/>
                      </a:moveTo>
                      <a:cubicBezTo>
                        <a:pt x="163" y="267"/>
                        <a:pt x="110" y="267"/>
                        <a:pt x="56" y="267"/>
                      </a:cubicBezTo>
                      <a:cubicBezTo>
                        <a:pt x="15" y="267"/>
                        <a:pt x="1" y="252"/>
                        <a:pt x="0" y="211"/>
                      </a:cubicBezTo>
                      <a:cubicBezTo>
                        <a:pt x="0" y="158"/>
                        <a:pt x="0" y="106"/>
                        <a:pt x="1" y="53"/>
                      </a:cubicBezTo>
                      <a:cubicBezTo>
                        <a:pt x="1" y="18"/>
                        <a:pt x="17" y="1"/>
                        <a:pt x="51" y="0"/>
                      </a:cubicBezTo>
                      <a:cubicBezTo>
                        <a:pt x="162" y="0"/>
                        <a:pt x="273" y="0"/>
                        <a:pt x="383" y="0"/>
                      </a:cubicBezTo>
                      <a:cubicBezTo>
                        <a:pt x="416" y="0"/>
                        <a:pt x="434" y="18"/>
                        <a:pt x="434" y="51"/>
                      </a:cubicBezTo>
                      <a:cubicBezTo>
                        <a:pt x="435" y="106"/>
                        <a:pt x="435" y="162"/>
                        <a:pt x="434" y="217"/>
                      </a:cubicBezTo>
                      <a:cubicBezTo>
                        <a:pt x="434" y="251"/>
                        <a:pt x="418" y="266"/>
                        <a:pt x="383" y="267"/>
                      </a:cubicBezTo>
                      <a:cubicBezTo>
                        <a:pt x="328" y="267"/>
                        <a:pt x="273" y="267"/>
                        <a:pt x="217" y="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17" name="Freeform 9">
                  <a:extLst>
                    <a:ext uri="{FF2B5EF4-FFF2-40B4-BE49-F238E27FC236}">
                      <a16:creationId xmlns:a16="http://schemas.microsoft.com/office/drawing/2014/main" id="{51168EFF-FF8C-4FBB-BB2C-C8E351172F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2282" y="5174194"/>
                  <a:ext cx="838199" cy="515938"/>
                </a:xfrm>
                <a:custGeom>
                  <a:avLst/>
                  <a:gdLst>
                    <a:gd name="T0" fmla="*/ 218 w 434"/>
                    <a:gd name="T1" fmla="*/ 0 h 268"/>
                    <a:gd name="T2" fmla="*/ 374 w 434"/>
                    <a:gd name="T3" fmla="*/ 0 h 268"/>
                    <a:gd name="T4" fmla="*/ 434 w 434"/>
                    <a:gd name="T5" fmla="*/ 60 h 268"/>
                    <a:gd name="T6" fmla="*/ 434 w 434"/>
                    <a:gd name="T7" fmla="*/ 213 h 268"/>
                    <a:gd name="T8" fmla="*/ 380 w 434"/>
                    <a:gd name="T9" fmla="*/ 267 h 268"/>
                    <a:gd name="T10" fmla="*/ 53 w 434"/>
                    <a:gd name="T11" fmla="*/ 268 h 268"/>
                    <a:gd name="T12" fmla="*/ 0 w 434"/>
                    <a:gd name="T13" fmla="*/ 215 h 268"/>
                    <a:gd name="T14" fmla="*/ 0 w 434"/>
                    <a:gd name="T15" fmla="*/ 55 h 268"/>
                    <a:gd name="T16" fmla="*/ 56 w 434"/>
                    <a:gd name="T17" fmla="*/ 0 h 268"/>
                    <a:gd name="T18" fmla="*/ 218 w 434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4" h="268">
                      <a:moveTo>
                        <a:pt x="218" y="0"/>
                      </a:moveTo>
                      <a:cubicBezTo>
                        <a:pt x="270" y="0"/>
                        <a:pt x="322" y="0"/>
                        <a:pt x="374" y="0"/>
                      </a:cubicBezTo>
                      <a:cubicBezTo>
                        <a:pt x="419" y="0"/>
                        <a:pt x="434" y="15"/>
                        <a:pt x="434" y="60"/>
                      </a:cubicBezTo>
                      <a:cubicBezTo>
                        <a:pt x="434" y="111"/>
                        <a:pt x="434" y="162"/>
                        <a:pt x="434" y="213"/>
                      </a:cubicBezTo>
                      <a:cubicBezTo>
                        <a:pt x="434" y="251"/>
                        <a:pt x="418" y="267"/>
                        <a:pt x="380" y="267"/>
                      </a:cubicBezTo>
                      <a:cubicBezTo>
                        <a:pt x="271" y="268"/>
                        <a:pt x="162" y="268"/>
                        <a:pt x="53" y="268"/>
                      </a:cubicBezTo>
                      <a:cubicBezTo>
                        <a:pt x="16" y="267"/>
                        <a:pt x="0" y="251"/>
                        <a:pt x="0" y="215"/>
                      </a:cubicBezTo>
                      <a:cubicBezTo>
                        <a:pt x="0" y="161"/>
                        <a:pt x="0" y="108"/>
                        <a:pt x="0" y="55"/>
                      </a:cubicBezTo>
                      <a:cubicBezTo>
                        <a:pt x="0" y="17"/>
                        <a:pt x="17" y="0"/>
                        <a:pt x="56" y="0"/>
                      </a:cubicBezTo>
                      <a:cubicBezTo>
                        <a:pt x="110" y="0"/>
                        <a:pt x="164" y="0"/>
                        <a:pt x="2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18" name="Freeform 10">
                  <a:extLst>
                    <a:ext uri="{FF2B5EF4-FFF2-40B4-BE49-F238E27FC236}">
                      <a16:creationId xmlns:a16="http://schemas.microsoft.com/office/drawing/2014/main" id="{E1C5D1B4-EDA4-4C55-962C-4839E481DC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6015" y="4531256"/>
                  <a:ext cx="517524" cy="515938"/>
                </a:xfrm>
                <a:custGeom>
                  <a:avLst/>
                  <a:gdLst>
                    <a:gd name="T0" fmla="*/ 0 w 268"/>
                    <a:gd name="T1" fmla="*/ 133 h 268"/>
                    <a:gd name="T2" fmla="*/ 1 w 268"/>
                    <a:gd name="T3" fmla="*/ 49 h 268"/>
                    <a:gd name="T4" fmla="*/ 49 w 268"/>
                    <a:gd name="T5" fmla="*/ 0 h 268"/>
                    <a:gd name="T6" fmla="*/ 219 w 268"/>
                    <a:gd name="T7" fmla="*/ 0 h 268"/>
                    <a:gd name="T8" fmla="*/ 266 w 268"/>
                    <a:gd name="T9" fmla="*/ 46 h 268"/>
                    <a:gd name="T10" fmla="*/ 267 w 268"/>
                    <a:gd name="T11" fmla="*/ 222 h 268"/>
                    <a:gd name="T12" fmla="*/ 223 w 268"/>
                    <a:gd name="T13" fmla="*/ 266 h 268"/>
                    <a:gd name="T14" fmla="*/ 43 w 268"/>
                    <a:gd name="T15" fmla="*/ 266 h 268"/>
                    <a:gd name="T16" fmla="*/ 1 w 268"/>
                    <a:gd name="T17" fmla="*/ 219 h 268"/>
                    <a:gd name="T18" fmla="*/ 0 w 268"/>
                    <a:gd name="T19" fmla="*/ 133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0" y="133"/>
                      </a:moveTo>
                      <a:cubicBezTo>
                        <a:pt x="0" y="105"/>
                        <a:pt x="0" y="77"/>
                        <a:pt x="1" y="49"/>
                      </a:cubicBezTo>
                      <a:cubicBezTo>
                        <a:pt x="1" y="18"/>
                        <a:pt x="19" y="1"/>
                        <a:pt x="49" y="0"/>
                      </a:cubicBezTo>
                      <a:cubicBezTo>
                        <a:pt x="106" y="0"/>
                        <a:pt x="162" y="0"/>
                        <a:pt x="219" y="0"/>
                      </a:cubicBezTo>
                      <a:cubicBezTo>
                        <a:pt x="247" y="1"/>
                        <a:pt x="266" y="18"/>
                        <a:pt x="266" y="46"/>
                      </a:cubicBezTo>
                      <a:cubicBezTo>
                        <a:pt x="268" y="104"/>
                        <a:pt x="268" y="163"/>
                        <a:pt x="267" y="222"/>
                      </a:cubicBezTo>
                      <a:cubicBezTo>
                        <a:pt x="266" y="249"/>
                        <a:pt x="251" y="266"/>
                        <a:pt x="223" y="266"/>
                      </a:cubicBezTo>
                      <a:cubicBezTo>
                        <a:pt x="163" y="268"/>
                        <a:pt x="103" y="268"/>
                        <a:pt x="43" y="266"/>
                      </a:cubicBezTo>
                      <a:cubicBezTo>
                        <a:pt x="15" y="265"/>
                        <a:pt x="1" y="247"/>
                        <a:pt x="1" y="219"/>
                      </a:cubicBezTo>
                      <a:cubicBezTo>
                        <a:pt x="0" y="190"/>
                        <a:pt x="0" y="162"/>
                        <a:pt x="0" y="1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19" name="Freeform 11">
                  <a:extLst>
                    <a:ext uri="{FF2B5EF4-FFF2-40B4-BE49-F238E27FC236}">
                      <a16:creationId xmlns:a16="http://schemas.microsoft.com/office/drawing/2014/main" id="{8A8A0185-2D37-41FE-BB46-2CBB8240CE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922" y="4531256"/>
                  <a:ext cx="520699" cy="515938"/>
                </a:xfrm>
                <a:custGeom>
                  <a:avLst/>
                  <a:gdLst>
                    <a:gd name="T0" fmla="*/ 137 w 269"/>
                    <a:gd name="T1" fmla="*/ 0 h 268"/>
                    <a:gd name="T2" fmla="*/ 219 w 269"/>
                    <a:gd name="T3" fmla="*/ 0 h 268"/>
                    <a:gd name="T4" fmla="*/ 268 w 269"/>
                    <a:gd name="T5" fmla="*/ 48 h 268"/>
                    <a:gd name="T6" fmla="*/ 268 w 269"/>
                    <a:gd name="T7" fmla="*/ 218 h 268"/>
                    <a:gd name="T8" fmla="*/ 222 w 269"/>
                    <a:gd name="T9" fmla="*/ 267 h 268"/>
                    <a:gd name="T10" fmla="*/ 48 w 269"/>
                    <a:gd name="T11" fmla="*/ 267 h 268"/>
                    <a:gd name="T12" fmla="*/ 1 w 269"/>
                    <a:gd name="T13" fmla="*/ 216 h 268"/>
                    <a:gd name="T14" fmla="*/ 1 w 269"/>
                    <a:gd name="T15" fmla="*/ 53 h 268"/>
                    <a:gd name="T16" fmla="*/ 55 w 269"/>
                    <a:gd name="T17" fmla="*/ 0 h 268"/>
                    <a:gd name="T18" fmla="*/ 59 w 269"/>
                    <a:gd name="T19" fmla="*/ 0 h 268"/>
                    <a:gd name="T20" fmla="*/ 137 w 269"/>
                    <a:gd name="T21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9" h="268">
                      <a:moveTo>
                        <a:pt x="137" y="0"/>
                      </a:moveTo>
                      <a:cubicBezTo>
                        <a:pt x="164" y="0"/>
                        <a:pt x="191" y="0"/>
                        <a:pt x="219" y="0"/>
                      </a:cubicBezTo>
                      <a:cubicBezTo>
                        <a:pt x="249" y="1"/>
                        <a:pt x="267" y="18"/>
                        <a:pt x="268" y="48"/>
                      </a:cubicBezTo>
                      <a:cubicBezTo>
                        <a:pt x="269" y="105"/>
                        <a:pt x="268" y="162"/>
                        <a:pt x="268" y="218"/>
                      </a:cubicBezTo>
                      <a:cubicBezTo>
                        <a:pt x="267" y="249"/>
                        <a:pt x="252" y="266"/>
                        <a:pt x="222" y="267"/>
                      </a:cubicBezTo>
                      <a:cubicBezTo>
                        <a:pt x="164" y="268"/>
                        <a:pt x="106" y="268"/>
                        <a:pt x="48" y="267"/>
                      </a:cubicBezTo>
                      <a:cubicBezTo>
                        <a:pt x="18" y="266"/>
                        <a:pt x="1" y="247"/>
                        <a:pt x="1" y="216"/>
                      </a:cubicBezTo>
                      <a:cubicBezTo>
                        <a:pt x="0" y="162"/>
                        <a:pt x="0" y="107"/>
                        <a:pt x="1" y="53"/>
                      </a:cubicBezTo>
                      <a:cubicBezTo>
                        <a:pt x="1" y="18"/>
                        <a:pt x="20" y="1"/>
                        <a:pt x="55" y="0"/>
                      </a:cubicBezTo>
                      <a:cubicBezTo>
                        <a:pt x="56" y="0"/>
                        <a:pt x="58" y="0"/>
                        <a:pt x="59" y="0"/>
                      </a:cubicBezTo>
                      <a:cubicBezTo>
                        <a:pt x="85" y="0"/>
                        <a:pt x="111" y="0"/>
                        <a:pt x="1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20" name="Freeform 12">
                  <a:extLst>
                    <a:ext uri="{FF2B5EF4-FFF2-40B4-BE49-F238E27FC236}">
                      <a16:creationId xmlns:a16="http://schemas.microsoft.com/office/drawing/2014/main" id="{99AB241C-DDF9-447F-97C7-999BCDBE7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432" y="4531256"/>
                  <a:ext cx="519112" cy="515938"/>
                </a:xfrm>
                <a:custGeom>
                  <a:avLst/>
                  <a:gdLst>
                    <a:gd name="T0" fmla="*/ 132 w 268"/>
                    <a:gd name="T1" fmla="*/ 0 h 268"/>
                    <a:gd name="T2" fmla="*/ 218 w 268"/>
                    <a:gd name="T3" fmla="*/ 0 h 268"/>
                    <a:gd name="T4" fmla="*/ 267 w 268"/>
                    <a:gd name="T5" fmla="*/ 49 h 268"/>
                    <a:gd name="T6" fmla="*/ 267 w 268"/>
                    <a:gd name="T7" fmla="*/ 219 h 268"/>
                    <a:gd name="T8" fmla="*/ 222 w 268"/>
                    <a:gd name="T9" fmla="*/ 267 h 268"/>
                    <a:gd name="T10" fmla="*/ 45 w 268"/>
                    <a:gd name="T11" fmla="*/ 266 h 268"/>
                    <a:gd name="T12" fmla="*/ 1 w 268"/>
                    <a:gd name="T13" fmla="*/ 220 h 268"/>
                    <a:gd name="T14" fmla="*/ 1 w 268"/>
                    <a:gd name="T15" fmla="*/ 48 h 268"/>
                    <a:gd name="T16" fmla="*/ 50 w 268"/>
                    <a:gd name="T17" fmla="*/ 0 h 268"/>
                    <a:gd name="T18" fmla="*/ 132 w 268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132" y="0"/>
                      </a:moveTo>
                      <a:cubicBezTo>
                        <a:pt x="161" y="0"/>
                        <a:pt x="189" y="0"/>
                        <a:pt x="218" y="0"/>
                      </a:cubicBezTo>
                      <a:cubicBezTo>
                        <a:pt x="248" y="1"/>
                        <a:pt x="267" y="19"/>
                        <a:pt x="267" y="49"/>
                      </a:cubicBezTo>
                      <a:cubicBezTo>
                        <a:pt x="268" y="106"/>
                        <a:pt x="268" y="162"/>
                        <a:pt x="267" y="219"/>
                      </a:cubicBezTo>
                      <a:cubicBezTo>
                        <a:pt x="267" y="247"/>
                        <a:pt x="251" y="266"/>
                        <a:pt x="222" y="267"/>
                      </a:cubicBezTo>
                      <a:cubicBezTo>
                        <a:pt x="163" y="268"/>
                        <a:pt x="104" y="268"/>
                        <a:pt x="45" y="266"/>
                      </a:cubicBezTo>
                      <a:cubicBezTo>
                        <a:pt x="16" y="266"/>
                        <a:pt x="1" y="249"/>
                        <a:pt x="1" y="220"/>
                      </a:cubicBezTo>
                      <a:cubicBezTo>
                        <a:pt x="0" y="163"/>
                        <a:pt x="0" y="105"/>
                        <a:pt x="1" y="48"/>
                      </a:cubicBezTo>
                      <a:cubicBezTo>
                        <a:pt x="1" y="17"/>
                        <a:pt x="19" y="1"/>
                        <a:pt x="50" y="0"/>
                      </a:cubicBezTo>
                      <a:cubicBezTo>
                        <a:pt x="78" y="0"/>
                        <a:pt x="105" y="0"/>
                        <a:pt x="1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21" name="Freeform 13">
                  <a:extLst>
                    <a:ext uri="{FF2B5EF4-FFF2-40B4-BE49-F238E27FC236}">
                      <a16:creationId xmlns:a16="http://schemas.microsoft.com/office/drawing/2014/main" id="{DD3DE50E-4D47-4B39-99F6-514A0DA0C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621" y="4531256"/>
                  <a:ext cx="519112" cy="515938"/>
                </a:xfrm>
                <a:custGeom>
                  <a:avLst/>
                  <a:gdLst>
                    <a:gd name="T0" fmla="*/ 135 w 268"/>
                    <a:gd name="T1" fmla="*/ 0 h 268"/>
                    <a:gd name="T2" fmla="*/ 219 w 268"/>
                    <a:gd name="T3" fmla="*/ 0 h 268"/>
                    <a:gd name="T4" fmla="*/ 266 w 268"/>
                    <a:gd name="T5" fmla="*/ 44 h 268"/>
                    <a:gd name="T6" fmla="*/ 266 w 268"/>
                    <a:gd name="T7" fmla="*/ 225 h 268"/>
                    <a:gd name="T8" fmla="*/ 226 w 268"/>
                    <a:gd name="T9" fmla="*/ 266 h 268"/>
                    <a:gd name="T10" fmla="*/ 44 w 268"/>
                    <a:gd name="T11" fmla="*/ 266 h 268"/>
                    <a:gd name="T12" fmla="*/ 1 w 268"/>
                    <a:gd name="T13" fmla="*/ 222 h 268"/>
                    <a:gd name="T14" fmla="*/ 1 w 268"/>
                    <a:gd name="T15" fmla="*/ 44 h 268"/>
                    <a:gd name="T16" fmla="*/ 49 w 268"/>
                    <a:gd name="T17" fmla="*/ 0 h 268"/>
                    <a:gd name="T18" fmla="*/ 135 w 268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135" y="0"/>
                      </a:moveTo>
                      <a:cubicBezTo>
                        <a:pt x="163" y="0"/>
                        <a:pt x="191" y="0"/>
                        <a:pt x="219" y="0"/>
                      </a:cubicBezTo>
                      <a:cubicBezTo>
                        <a:pt x="247" y="1"/>
                        <a:pt x="265" y="15"/>
                        <a:pt x="266" y="44"/>
                      </a:cubicBezTo>
                      <a:cubicBezTo>
                        <a:pt x="268" y="104"/>
                        <a:pt x="268" y="165"/>
                        <a:pt x="266" y="225"/>
                      </a:cubicBezTo>
                      <a:cubicBezTo>
                        <a:pt x="266" y="251"/>
                        <a:pt x="251" y="265"/>
                        <a:pt x="226" y="266"/>
                      </a:cubicBezTo>
                      <a:cubicBezTo>
                        <a:pt x="165" y="268"/>
                        <a:pt x="104" y="268"/>
                        <a:pt x="44" y="266"/>
                      </a:cubicBezTo>
                      <a:cubicBezTo>
                        <a:pt x="18" y="266"/>
                        <a:pt x="2" y="249"/>
                        <a:pt x="1" y="222"/>
                      </a:cubicBezTo>
                      <a:cubicBezTo>
                        <a:pt x="0" y="163"/>
                        <a:pt x="0" y="104"/>
                        <a:pt x="1" y="44"/>
                      </a:cubicBezTo>
                      <a:cubicBezTo>
                        <a:pt x="2" y="17"/>
                        <a:pt x="21" y="1"/>
                        <a:pt x="49" y="0"/>
                      </a:cubicBezTo>
                      <a:cubicBezTo>
                        <a:pt x="77" y="0"/>
                        <a:pt x="106" y="0"/>
                        <a:pt x="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22" name="Freeform 14">
                  <a:extLst>
                    <a:ext uri="{FF2B5EF4-FFF2-40B4-BE49-F238E27FC236}">
                      <a16:creationId xmlns:a16="http://schemas.microsoft.com/office/drawing/2014/main" id="{070BF143-4A50-431E-A431-89D974D1FF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0733" y="4531256"/>
                  <a:ext cx="519112" cy="515938"/>
                </a:xfrm>
                <a:custGeom>
                  <a:avLst/>
                  <a:gdLst>
                    <a:gd name="T0" fmla="*/ 135 w 268"/>
                    <a:gd name="T1" fmla="*/ 0 h 268"/>
                    <a:gd name="T2" fmla="*/ 219 w 268"/>
                    <a:gd name="T3" fmla="*/ 0 h 268"/>
                    <a:gd name="T4" fmla="*/ 267 w 268"/>
                    <a:gd name="T5" fmla="*/ 46 h 268"/>
                    <a:gd name="T6" fmla="*/ 267 w 268"/>
                    <a:gd name="T7" fmla="*/ 222 h 268"/>
                    <a:gd name="T8" fmla="*/ 223 w 268"/>
                    <a:gd name="T9" fmla="*/ 267 h 268"/>
                    <a:gd name="T10" fmla="*/ 45 w 268"/>
                    <a:gd name="T11" fmla="*/ 266 h 268"/>
                    <a:gd name="T12" fmla="*/ 1 w 268"/>
                    <a:gd name="T13" fmla="*/ 222 h 268"/>
                    <a:gd name="T14" fmla="*/ 2 w 268"/>
                    <a:gd name="T15" fmla="*/ 46 h 268"/>
                    <a:gd name="T16" fmla="*/ 52 w 268"/>
                    <a:gd name="T17" fmla="*/ 0 h 268"/>
                    <a:gd name="T18" fmla="*/ 135 w 268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135" y="0"/>
                      </a:moveTo>
                      <a:cubicBezTo>
                        <a:pt x="163" y="0"/>
                        <a:pt x="191" y="0"/>
                        <a:pt x="219" y="0"/>
                      </a:cubicBezTo>
                      <a:cubicBezTo>
                        <a:pt x="248" y="1"/>
                        <a:pt x="267" y="18"/>
                        <a:pt x="267" y="46"/>
                      </a:cubicBezTo>
                      <a:cubicBezTo>
                        <a:pt x="268" y="105"/>
                        <a:pt x="268" y="163"/>
                        <a:pt x="267" y="222"/>
                      </a:cubicBezTo>
                      <a:cubicBezTo>
                        <a:pt x="267" y="249"/>
                        <a:pt x="250" y="266"/>
                        <a:pt x="223" y="267"/>
                      </a:cubicBezTo>
                      <a:cubicBezTo>
                        <a:pt x="164" y="268"/>
                        <a:pt x="105" y="268"/>
                        <a:pt x="45" y="266"/>
                      </a:cubicBezTo>
                      <a:cubicBezTo>
                        <a:pt x="18" y="266"/>
                        <a:pt x="2" y="250"/>
                        <a:pt x="1" y="222"/>
                      </a:cubicBezTo>
                      <a:cubicBezTo>
                        <a:pt x="0" y="163"/>
                        <a:pt x="0" y="104"/>
                        <a:pt x="2" y="46"/>
                      </a:cubicBezTo>
                      <a:cubicBezTo>
                        <a:pt x="2" y="16"/>
                        <a:pt x="21" y="1"/>
                        <a:pt x="52" y="0"/>
                      </a:cubicBezTo>
                      <a:cubicBezTo>
                        <a:pt x="79" y="0"/>
                        <a:pt x="107" y="0"/>
                        <a:pt x="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23" name="Freeform 15">
                  <a:extLst>
                    <a:ext uri="{FF2B5EF4-FFF2-40B4-BE49-F238E27FC236}">
                      <a16:creationId xmlns:a16="http://schemas.microsoft.com/office/drawing/2014/main" id="{8D801E67-3D78-4B2B-9F22-44656B1BD7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359" y="5174194"/>
                  <a:ext cx="517524" cy="515938"/>
                </a:xfrm>
                <a:custGeom>
                  <a:avLst/>
                  <a:gdLst>
                    <a:gd name="T0" fmla="*/ 268 w 268"/>
                    <a:gd name="T1" fmla="*/ 135 h 268"/>
                    <a:gd name="T2" fmla="*/ 268 w 268"/>
                    <a:gd name="T3" fmla="*/ 215 h 268"/>
                    <a:gd name="T4" fmla="*/ 216 w 268"/>
                    <a:gd name="T5" fmla="*/ 267 h 268"/>
                    <a:gd name="T6" fmla="*/ 50 w 268"/>
                    <a:gd name="T7" fmla="*/ 267 h 268"/>
                    <a:gd name="T8" fmla="*/ 1 w 268"/>
                    <a:gd name="T9" fmla="*/ 217 h 268"/>
                    <a:gd name="T10" fmla="*/ 1 w 268"/>
                    <a:gd name="T11" fmla="*/ 51 h 268"/>
                    <a:gd name="T12" fmla="*/ 52 w 268"/>
                    <a:gd name="T13" fmla="*/ 0 h 268"/>
                    <a:gd name="T14" fmla="*/ 216 w 268"/>
                    <a:gd name="T15" fmla="*/ 0 h 268"/>
                    <a:gd name="T16" fmla="*/ 268 w 268"/>
                    <a:gd name="T17" fmla="*/ 53 h 268"/>
                    <a:gd name="T18" fmla="*/ 268 w 268"/>
                    <a:gd name="T19" fmla="*/ 95 h 268"/>
                    <a:gd name="T20" fmla="*/ 268 w 268"/>
                    <a:gd name="T21" fmla="*/ 135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8" h="268">
                      <a:moveTo>
                        <a:pt x="268" y="135"/>
                      </a:moveTo>
                      <a:cubicBezTo>
                        <a:pt x="268" y="161"/>
                        <a:pt x="268" y="188"/>
                        <a:pt x="268" y="215"/>
                      </a:cubicBezTo>
                      <a:cubicBezTo>
                        <a:pt x="267" y="250"/>
                        <a:pt x="251" y="267"/>
                        <a:pt x="216" y="267"/>
                      </a:cubicBezTo>
                      <a:cubicBezTo>
                        <a:pt x="161" y="268"/>
                        <a:pt x="106" y="268"/>
                        <a:pt x="50" y="267"/>
                      </a:cubicBezTo>
                      <a:cubicBezTo>
                        <a:pt x="18" y="267"/>
                        <a:pt x="1" y="250"/>
                        <a:pt x="1" y="217"/>
                      </a:cubicBezTo>
                      <a:cubicBezTo>
                        <a:pt x="0" y="162"/>
                        <a:pt x="0" y="107"/>
                        <a:pt x="1" y="51"/>
                      </a:cubicBezTo>
                      <a:cubicBezTo>
                        <a:pt x="1" y="18"/>
                        <a:pt x="19" y="1"/>
                        <a:pt x="52" y="0"/>
                      </a:cubicBezTo>
                      <a:cubicBezTo>
                        <a:pt x="107" y="0"/>
                        <a:pt x="161" y="0"/>
                        <a:pt x="216" y="0"/>
                      </a:cubicBezTo>
                      <a:cubicBezTo>
                        <a:pt x="250" y="1"/>
                        <a:pt x="267" y="19"/>
                        <a:pt x="268" y="53"/>
                      </a:cubicBezTo>
                      <a:cubicBezTo>
                        <a:pt x="268" y="67"/>
                        <a:pt x="268" y="81"/>
                        <a:pt x="268" y="95"/>
                      </a:cubicBezTo>
                      <a:cubicBezTo>
                        <a:pt x="268" y="108"/>
                        <a:pt x="268" y="122"/>
                        <a:pt x="268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24" name="Freeform 16">
                  <a:extLst>
                    <a:ext uri="{FF2B5EF4-FFF2-40B4-BE49-F238E27FC236}">
                      <a16:creationId xmlns:a16="http://schemas.microsoft.com/office/drawing/2014/main" id="{1B1DD3EC-B67D-499A-B985-3D28DFC46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4582" y="5172606"/>
                  <a:ext cx="517524" cy="517525"/>
                </a:xfrm>
                <a:custGeom>
                  <a:avLst/>
                  <a:gdLst>
                    <a:gd name="T0" fmla="*/ 1 w 268"/>
                    <a:gd name="T1" fmla="*/ 135 h 269"/>
                    <a:gd name="T2" fmla="*/ 1 w 268"/>
                    <a:gd name="T3" fmla="*/ 54 h 269"/>
                    <a:gd name="T4" fmla="*/ 51 w 268"/>
                    <a:gd name="T5" fmla="*/ 1 h 269"/>
                    <a:gd name="T6" fmla="*/ 219 w 268"/>
                    <a:gd name="T7" fmla="*/ 1 h 269"/>
                    <a:gd name="T8" fmla="*/ 267 w 268"/>
                    <a:gd name="T9" fmla="*/ 51 h 269"/>
                    <a:gd name="T10" fmla="*/ 267 w 268"/>
                    <a:gd name="T11" fmla="*/ 219 h 269"/>
                    <a:gd name="T12" fmla="*/ 218 w 268"/>
                    <a:gd name="T13" fmla="*/ 268 h 269"/>
                    <a:gd name="T14" fmla="*/ 52 w 268"/>
                    <a:gd name="T15" fmla="*/ 268 h 269"/>
                    <a:gd name="T16" fmla="*/ 1 w 268"/>
                    <a:gd name="T17" fmla="*/ 215 h 269"/>
                    <a:gd name="T18" fmla="*/ 1 w 268"/>
                    <a:gd name="T19" fmla="*/ 13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9">
                      <a:moveTo>
                        <a:pt x="1" y="135"/>
                      </a:moveTo>
                      <a:cubicBezTo>
                        <a:pt x="1" y="108"/>
                        <a:pt x="0" y="81"/>
                        <a:pt x="1" y="54"/>
                      </a:cubicBezTo>
                      <a:cubicBezTo>
                        <a:pt x="1" y="20"/>
                        <a:pt x="18" y="2"/>
                        <a:pt x="51" y="1"/>
                      </a:cubicBezTo>
                      <a:cubicBezTo>
                        <a:pt x="107" y="0"/>
                        <a:pt x="163" y="0"/>
                        <a:pt x="219" y="1"/>
                      </a:cubicBezTo>
                      <a:cubicBezTo>
                        <a:pt x="250" y="2"/>
                        <a:pt x="267" y="20"/>
                        <a:pt x="267" y="51"/>
                      </a:cubicBezTo>
                      <a:cubicBezTo>
                        <a:pt x="268" y="107"/>
                        <a:pt x="268" y="163"/>
                        <a:pt x="267" y="219"/>
                      </a:cubicBezTo>
                      <a:cubicBezTo>
                        <a:pt x="267" y="252"/>
                        <a:pt x="251" y="268"/>
                        <a:pt x="218" y="268"/>
                      </a:cubicBezTo>
                      <a:cubicBezTo>
                        <a:pt x="162" y="269"/>
                        <a:pt x="107" y="269"/>
                        <a:pt x="52" y="268"/>
                      </a:cubicBezTo>
                      <a:cubicBezTo>
                        <a:pt x="17" y="268"/>
                        <a:pt x="1" y="250"/>
                        <a:pt x="1" y="215"/>
                      </a:cubicBezTo>
                      <a:cubicBezTo>
                        <a:pt x="1" y="189"/>
                        <a:pt x="1" y="162"/>
                        <a:pt x="1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25" name="Freeform 17">
                  <a:extLst>
                    <a:ext uri="{FF2B5EF4-FFF2-40B4-BE49-F238E27FC236}">
                      <a16:creationId xmlns:a16="http://schemas.microsoft.com/office/drawing/2014/main" id="{502E05E8-614C-4C5A-8C6D-50125323DE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6015" y="5825069"/>
                  <a:ext cx="517524" cy="514350"/>
                </a:xfrm>
                <a:custGeom>
                  <a:avLst/>
                  <a:gdLst>
                    <a:gd name="T0" fmla="*/ 0 w 268"/>
                    <a:gd name="T1" fmla="*/ 132 h 267"/>
                    <a:gd name="T2" fmla="*/ 1 w 268"/>
                    <a:gd name="T3" fmla="*/ 48 h 267"/>
                    <a:gd name="T4" fmla="*/ 48 w 268"/>
                    <a:gd name="T5" fmla="*/ 1 h 267"/>
                    <a:gd name="T6" fmla="*/ 220 w 268"/>
                    <a:gd name="T7" fmla="*/ 1 h 267"/>
                    <a:gd name="T8" fmla="*/ 267 w 268"/>
                    <a:gd name="T9" fmla="*/ 46 h 267"/>
                    <a:gd name="T10" fmla="*/ 267 w 268"/>
                    <a:gd name="T11" fmla="*/ 220 h 267"/>
                    <a:gd name="T12" fmla="*/ 219 w 268"/>
                    <a:gd name="T13" fmla="*/ 266 h 267"/>
                    <a:gd name="T14" fmla="*/ 48 w 268"/>
                    <a:gd name="T15" fmla="*/ 266 h 267"/>
                    <a:gd name="T16" fmla="*/ 1 w 268"/>
                    <a:gd name="T17" fmla="*/ 216 h 267"/>
                    <a:gd name="T18" fmla="*/ 0 w 268"/>
                    <a:gd name="T19" fmla="*/ 13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7">
                      <a:moveTo>
                        <a:pt x="0" y="132"/>
                      </a:moveTo>
                      <a:cubicBezTo>
                        <a:pt x="0" y="104"/>
                        <a:pt x="0" y="76"/>
                        <a:pt x="1" y="48"/>
                      </a:cubicBezTo>
                      <a:cubicBezTo>
                        <a:pt x="1" y="18"/>
                        <a:pt x="17" y="1"/>
                        <a:pt x="48" y="1"/>
                      </a:cubicBezTo>
                      <a:cubicBezTo>
                        <a:pt x="105" y="0"/>
                        <a:pt x="162" y="0"/>
                        <a:pt x="220" y="1"/>
                      </a:cubicBezTo>
                      <a:cubicBezTo>
                        <a:pt x="249" y="1"/>
                        <a:pt x="266" y="17"/>
                        <a:pt x="267" y="46"/>
                      </a:cubicBezTo>
                      <a:cubicBezTo>
                        <a:pt x="268" y="104"/>
                        <a:pt x="268" y="162"/>
                        <a:pt x="267" y="220"/>
                      </a:cubicBezTo>
                      <a:cubicBezTo>
                        <a:pt x="266" y="250"/>
                        <a:pt x="249" y="265"/>
                        <a:pt x="219" y="266"/>
                      </a:cubicBezTo>
                      <a:cubicBezTo>
                        <a:pt x="162" y="267"/>
                        <a:pt x="105" y="267"/>
                        <a:pt x="48" y="266"/>
                      </a:cubicBezTo>
                      <a:cubicBezTo>
                        <a:pt x="16" y="265"/>
                        <a:pt x="1" y="248"/>
                        <a:pt x="1" y="216"/>
                      </a:cubicBezTo>
                      <a:cubicBezTo>
                        <a:pt x="0" y="188"/>
                        <a:pt x="0" y="160"/>
                        <a:pt x="0" y="1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26" name="Freeform 18">
                  <a:extLst>
                    <a:ext uri="{FF2B5EF4-FFF2-40B4-BE49-F238E27FC236}">
                      <a16:creationId xmlns:a16="http://schemas.microsoft.com/office/drawing/2014/main" id="{F7DF80DE-4238-4B09-9B1F-F889DB82E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0058" y="5172606"/>
                  <a:ext cx="515937" cy="517525"/>
                </a:xfrm>
                <a:custGeom>
                  <a:avLst/>
                  <a:gdLst>
                    <a:gd name="T0" fmla="*/ 266 w 267"/>
                    <a:gd name="T1" fmla="*/ 135 h 269"/>
                    <a:gd name="T2" fmla="*/ 266 w 267"/>
                    <a:gd name="T3" fmla="*/ 219 h 269"/>
                    <a:gd name="T4" fmla="*/ 220 w 267"/>
                    <a:gd name="T5" fmla="*/ 268 h 269"/>
                    <a:gd name="T6" fmla="*/ 46 w 267"/>
                    <a:gd name="T7" fmla="*/ 268 h 269"/>
                    <a:gd name="T8" fmla="*/ 0 w 267"/>
                    <a:gd name="T9" fmla="*/ 219 h 269"/>
                    <a:gd name="T10" fmla="*/ 0 w 267"/>
                    <a:gd name="T11" fmla="*/ 51 h 269"/>
                    <a:gd name="T12" fmla="*/ 48 w 267"/>
                    <a:gd name="T13" fmla="*/ 2 h 269"/>
                    <a:gd name="T14" fmla="*/ 218 w 267"/>
                    <a:gd name="T15" fmla="*/ 2 h 269"/>
                    <a:gd name="T16" fmla="*/ 266 w 267"/>
                    <a:gd name="T17" fmla="*/ 51 h 269"/>
                    <a:gd name="T18" fmla="*/ 266 w 267"/>
                    <a:gd name="T19" fmla="*/ 13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7" h="269">
                      <a:moveTo>
                        <a:pt x="266" y="135"/>
                      </a:moveTo>
                      <a:cubicBezTo>
                        <a:pt x="266" y="163"/>
                        <a:pt x="267" y="191"/>
                        <a:pt x="266" y="219"/>
                      </a:cubicBezTo>
                      <a:cubicBezTo>
                        <a:pt x="265" y="250"/>
                        <a:pt x="250" y="268"/>
                        <a:pt x="220" y="268"/>
                      </a:cubicBezTo>
                      <a:cubicBezTo>
                        <a:pt x="162" y="269"/>
                        <a:pt x="104" y="269"/>
                        <a:pt x="46" y="268"/>
                      </a:cubicBezTo>
                      <a:cubicBezTo>
                        <a:pt x="16" y="267"/>
                        <a:pt x="1" y="250"/>
                        <a:pt x="0" y="219"/>
                      </a:cubicBezTo>
                      <a:cubicBezTo>
                        <a:pt x="0" y="163"/>
                        <a:pt x="0" y="107"/>
                        <a:pt x="0" y="51"/>
                      </a:cubicBezTo>
                      <a:cubicBezTo>
                        <a:pt x="1" y="20"/>
                        <a:pt x="17" y="2"/>
                        <a:pt x="48" y="2"/>
                      </a:cubicBezTo>
                      <a:cubicBezTo>
                        <a:pt x="105" y="0"/>
                        <a:pt x="162" y="0"/>
                        <a:pt x="218" y="2"/>
                      </a:cubicBezTo>
                      <a:cubicBezTo>
                        <a:pt x="249" y="2"/>
                        <a:pt x="265" y="20"/>
                        <a:pt x="266" y="51"/>
                      </a:cubicBezTo>
                      <a:cubicBezTo>
                        <a:pt x="267" y="79"/>
                        <a:pt x="266" y="107"/>
                        <a:pt x="266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27" name="Freeform 19">
                  <a:extLst>
                    <a:ext uri="{FF2B5EF4-FFF2-40B4-BE49-F238E27FC236}">
                      <a16:creationId xmlns:a16="http://schemas.microsoft.com/office/drawing/2014/main" id="{F59B0563-716D-4821-850A-2BA79C443A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4544" y="4531256"/>
                  <a:ext cx="515937" cy="515938"/>
                </a:xfrm>
                <a:custGeom>
                  <a:avLst/>
                  <a:gdLst>
                    <a:gd name="T0" fmla="*/ 267 w 267"/>
                    <a:gd name="T1" fmla="*/ 134 h 268"/>
                    <a:gd name="T2" fmla="*/ 267 w 267"/>
                    <a:gd name="T3" fmla="*/ 216 h 268"/>
                    <a:gd name="T4" fmla="*/ 219 w 267"/>
                    <a:gd name="T5" fmla="*/ 267 h 268"/>
                    <a:gd name="T6" fmla="*/ 49 w 267"/>
                    <a:gd name="T7" fmla="*/ 267 h 268"/>
                    <a:gd name="T8" fmla="*/ 1 w 267"/>
                    <a:gd name="T9" fmla="*/ 217 h 268"/>
                    <a:gd name="T10" fmla="*/ 1 w 267"/>
                    <a:gd name="T11" fmla="*/ 53 h 268"/>
                    <a:gd name="T12" fmla="*/ 54 w 267"/>
                    <a:gd name="T13" fmla="*/ 0 h 268"/>
                    <a:gd name="T14" fmla="*/ 214 w 267"/>
                    <a:gd name="T15" fmla="*/ 0 h 268"/>
                    <a:gd name="T16" fmla="*/ 267 w 267"/>
                    <a:gd name="T17" fmla="*/ 54 h 268"/>
                    <a:gd name="T18" fmla="*/ 267 w 267"/>
                    <a:gd name="T19" fmla="*/ 134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7" h="268">
                      <a:moveTo>
                        <a:pt x="267" y="134"/>
                      </a:moveTo>
                      <a:cubicBezTo>
                        <a:pt x="267" y="162"/>
                        <a:pt x="267" y="189"/>
                        <a:pt x="267" y="216"/>
                      </a:cubicBezTo>
                      <a:cubicBezTo>
                        <a:pt x="266" y="249"/>
                        <a:pt x="251" y="267"/>
                        <a:pt x="219" y="267"/>
                      </a:cubicBezTo>
                      <a:cubicBezTo>
                        <a:pt x="162" y="268"/>
                        <a:pt x="106" y="268"/>
                        <a:pt x="49" y="267"/>
                      </a:cubicBezTo>
                      <a:cubicBezTo>
                        <a:pt x="16" y="267"/>
                        <a:pt x="1" y="250"/>
                        <a:pt x="1" y="217"/>
                      </a:cubicBezTo>
                      <a:cubicBezTo>
                        <a:pt x="0" y="162"/>
                        <a:pt x="0" y="107"/>
                        <a:pt x="1" y="53"/>
                      </a:cubicBezTo>
                      <a:cubicBezTo>
                        <a:pt x="1" y="16"/>
                        <a:pt x="18" y="1"/>
                        <a:pt x="54" y="0"/>
                      </a:cubicBezTo>
                      <a:cubicBezTo>
                        <a:pt x="107" y="0"/>
                        <a:pt x="160" y="0"/>
                        <a:pt x="214" y="0"/>
                      </a:cubicBezTo>
                      <a:cubicBezTo>
                        <a:pt x="250" y="0"/>
                        <a:pt x="267" y="17"/>
                        <a:pt x="267" y="54"/>
                      </a:cubicBezTo>
                      <a:cubicBezTo>
                        <a:pt x="267" y="81"/>
                        <a:pt x="267" y="108"/>
                        <a:pt x="267" y="1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28" name="Freeform 20">
                  <a:extLst>
                    <a:ext uri="{FF2B5EF4-FFF2-40B4-BE49-F238E27FC236}">
                      <a16:creationId xmlns:a16="http://schemas.microsoft.com/office/drawing/2014/main" id="{EDD2577E-320B-44FB-A929-4F8ABC5A3F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4544" y="5825069"/>
                  <a:ext cx="515937" cy="514350"/>
                </a:xfrm>
                <a:custGeom>
                  <a:avLst/>
                  <a:gdLst>
                    <a:gd name="T0" fmla="*/ 267 w 267"/>
                    <a:gd name="T1" fmla="*/ 135 h 267"/>
                    <a:gd name="T2" fmla="*/ 267 w 267"/>
                    <a:gd name="T3" fmla="*/ 217 h 267"/>
                    <a:gd name="T4" fmla="*/ 219 w 267"/>
                    <a:gd name="T5" fmla="*/ 266 h 267"/>
                    <a:gd name="T6" fmla="*/ 49 w 267"/>
                    <a:gd name="T7" fmla="*/ 266 h 267"/>
                    <a:gd name="T8" fmla="*/ 1 w 267"/>
                    <a:gd name="T9" fmla="*/ 217 h 267"/>
                    <a:gd name="T10" fmla="*/ 1 w 267"/>
                    <a:gd name="T11" fmla="*/ 49 h 267"/>
                    <a:gd name="T12" fmla="*/ 51 w 267"/>
                    <a:gd name="T13" fmla="*/ 0 h 267"/>
                    <a:gd name="T14" fmla="*/ 217 w 267"/>
                    <a:gd name="T15" fmla="*/ 0 h 267"/>
                    <a:gd name="T16" fmla="*/ 267 w 267"/>
                    <a:gd name="T17" fmla="*/ 51 h 267"/>
                    <a:gd name="T18" fmla="*/ 267 w 267"/>
                    <a:gd name="T19" fmla="*/ 135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7" h="267">
                      <a:moveTo>
                        <a:pt x="267" y="135"/>
                      </a:moveTo>
                      <a:cubicBezTo>
                        <a:pt x="267" y="162"/>
                        <a:pt x="267" y="190"/>
                        <a:pt x="267" y="217"/>
                      </a:cubicBezTo>
                      <a:cubicBezTo>
                        <a:pt x="266" y="249"/>
                        <a:pt x="251" y="265"/>
                        <a:pt x="219" y="266"/>
                      </a:cubicBezTo>
                      <a:cubicBezTo>
                        <a:pt x="162" y="267"/>
                        <a:pt x="106" y="267"/>
                        <a:pt x="49" y="266"/>
                      </a:cubicBezTo>
                      <a:cubicBezTo>
                        <a:pt x="17" y="265"/>
                        <a:pt x="1" y="249"/>
                        <a:pt x="1" y="217"/>
                      </a:cubicBezTo>
                      <a:cubicBezTo>
                        <a:pt x="0" y="161"/>
                        <a:pt x="0" y="105"/>
                        <a:pt x="1" y="49"/>
                      </a:cubicBezTo>
                      <a:cubicBezTo>
                        <a:pt x="1" y="17"/>
                        <a:pt x="18" y="1"/>
                        <a:pt x="51" y="0"/>
                      </a:cubicBezTo>
                      <a:cubicBezTo>
                        <a:pt x="106" y="0"/>
                        <a:pt x="161" y="0"/>
                        <a:pt x="217" y="0"/>
                      </a:cubicBezTo>
                      <a:cubicBezTo>
                        <a:pt x="251" y="1"/>
                        <a:pt x="266" y="17"/>
                        <a:pt x="267" y="51"/>
                      </a:cubicBezTo>
                      <a:cubicBezTo>
                        <a:pt x="267" y="79"/>
                        <a:pt x="267" y="107"/>
                        <a:pt x="267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</p:grp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52612FF3-5471-49B9-905F-5D90767DF28E}"/>
                </a:ext>
              </a:extLst>
            </p:cNvPr>
            <p:cNvGrpSpPr/>
            <p:nvPr/>
          </p:nvGrpSpPr>
          <p:grpSpPr>
            <a:xfrm>
              <a:off x="2560991" y="2427218"/>
              <a:ext cx="1507414" cy="992472"/>
              <a:chOff x="2560991" y="2486487"/>
              <a:chExt cx="1507414" cy="992472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B7CBEC2-EF62-4BF4-B0CB-7A93D0F0E613}"/>
                  </a:ext>
                </a:extLst>
              </p:cNvPr>
              <p:cNvSpPr/>
              <p:nvPr/>
            </p:nvSpPr>
            <p:spPr bwMode="auto">
              <a:xfrm>
                <a:off x="2560991" y="2655999"/>
                <a:ext cx="1507414" cy="82296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>
                  <a:solidFill>
                    <a:srgbClr val="FFFFFF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29DA4FD1-2E13-470B-8B3A-CE75A1F6B634}"/>
                  </a:ext>
                </a:extLst>
              </p:cNvPr>
              <p:cNvSpPr/>
              <p:nvPr/>
            </p:nvSpPr>
            <p:spPr bwMode="auto">
              <a:xfrm>
                <a:off x="2769819" y="2486487"/>
                <a:ext cx="1089757" cy="290827"/>
              </a:xfrm>
              <a:prstGeom prst="rect">
                <a:avLst/>
              </a:prstGeom>
              <a:solidFill>
                <a:srgbClr val="505050"/>
              </a:solidFill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32" dirty="0">
                    <a:solidFill>
                      <a:srgbClr val="00BCF2"/>
                    </a:solidFill>
                    <a:latin typeface="Segoe UI Semilight"/>
                    <a:ea typeface="Segoe UI" pitchFamily="34" charset="0"/>
                    <a:cs typeface="Segoe UI" pitchFamily="34" charset="0"/>
                  </a:rPr>
                  <a:t>TALK</a:t>
                </a: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6A5B070C-DF18-415A-9DCB-4B9B4BF3B6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2545" y="2889681"/>
                <a:ext cx="584305" cy="464960"/>
              </a:xfrm>
              <a:custGeom>
                <a:avLst/>
                <a:gdLst>
                  <a:gd name="T0" fmla="*/ 339 w 1390"/>
                  <a:gd name="T1" fmla="*/ 864 h 1111"/>
                  <a:gd name="T2" fmla="*/ 282 w 1390"/>
                  <a:gd name="T3" fmla="*/ 837 h 1111"/>
                  <a:gd name="T4" fmla="*/ 63 w 1390"/>
                  <a:gd name="T5" fmla="*/ 626 h 1111"/>
                  <a:gd name="T6" fmla="*/ 94 w 1390"/>
                  <a:gd name="T7" fmla="*/ 265 h 1111"/>
                  <a:gd name="T8" fmla="*/ 280 w 1390"/>
                  <a:gd name="T9" fmla="*/ 106 h 1111"/>
                  <a:gd name="T10" fmla="*/ 739 w 1390"/>
                  <a:gd name="T11" fmla="*/ 7 h 1111"/>
                  <a:gd name="T12" fmla="*/ 1091 w 1390"/>
                  <a:gd name="T13" fmla="*/ 95 h 1111"/>
                  <a:gd name="T14" fmla="*/ 1307 w 1390"/>
                  <a:gd name="T15" fmla="*/ 279 h 1111"/>
                  <a:gd name="T16" fmla="*/ 1297 w 1390"/>
                  <a:gd name="T17" fmla="*/ 677 h 1111"/>
                  <a:gd name="T18" fmla="*/ 1038 w 1390"/>
                  <a:gd name="T19" fmla="*/ 871 h 1111"/>
                  <a:gd name="T20" fmla="*/ 638 w 1390"/>
                  <a:gd name="T21" fmla="*/ 934 h 1111"/>
                  <a:gd name="T22" fmla="*/ 616 w 1390"/>
                  <a:gd name="T23" fmla="*/ 942 h 1111"/>
                  <a:gd name="T24" fmla="*/ 328 w 1390"/>
                  <a:gd name="T25" fmla="*/ 1101 h 1111"/>
                  <a:gd name="T26" fmla="*/ 233 w 1390"/>
                  <a:gd name="T27" fmla="*/ 1110 h 1111"/>
                  <a:gd name="T28" fmla="*/ 202 w 1390"/>
                  <a:gd name="T29" fmla="*/ 1093 h 1111"/>
                  <a:gd name="T30" fmla="*/ 209 w 1390"/>
                  <a:gd name="T31" fmla="*/ 1058 h 1111"/>
                  <a:gd name="T32" fmla="*/ 255 w 1390"/>
                  <a:gd name="T33" fmla="*/ 1002 h 1111"/>
                  <a:gd name="T34" fmla="*/ 336 w 1390"/>
                  <a:gd name="T35" fmla="*/ 871 h 1111"/>
                  <a:gd name="T36" fmla="*/ 339 w 1390"/>
                  <a:gd name="T37" fmla="*/ 864 h 1111"/>
                  <a:gd name="T38" fmla="*/ 298 w 1390"/>
                  <a:gd name="T39" fmla="*/ 1047 h 1111"/>
                  <a:gd name="T40" fmla="*/ 317 w 1390"/>
                  <a:gd name="T41" fmla="*/ 1044 h 1111"/>
                  <a:gd name="T42" fmla="*/ 584 w 1390"/>
                  <a:gd name="T43" fmla="*/ 891 h 1111"/>
                  <a:gd name="T44" fmla="*/ 628 w 1390"/>
                  <a:gd name="T45" fmla="*/ 874 h 1111"/>
                  <a:gd name="T46" fmla="*/ 951 w 1390"/>
                  <a:gd name="T47" fmla="*/ 841 h 1111"/>
                  <a:gd name="T48" fmla="*/ 1217 w 1390"/>
                  <a:gd name="T49" fmla="*/ 685 h 1111"/>
                  <a:gd name="T50" fmla="*/ 1308 w 1390"/>
                  <a:gd name="T51" fmla="*/ 485 h 1111"/>
                  <a:gd name="T52" fmla="*/ 1230 w 1390"/>
                  <a:gd name="T53" fmla="*/ 272 h 1111"/>
                  <a:gd name="T54" fmla="*/ 983 w 1390"/>
                  <a:gd name="T55" fmla="*/ 111 h 1111"/>
                  <a:gd name="T56" fmla="*/ 620 w 1390"/>
                  <a:gd name="T57" fmla="*/ 67 h 1111"/>
                  <a:gd name="T58" fmla="*/ 280 w 1390"/>
                  <a:gd name="T59" fmla="*/ 172 h 1111"/>
                  <a:gd name="T60" fmla="*/ 145 w 1390"/>
                  <a:gd name="T61" fmla="*/ 291 h 1111"/>
                  <a:gd name="T62" fmla="*/ 88 w 1390"/>
                  <a:gd name="T63" fmla="*/ 525 h 1111"/>
                  <a:gd name="T64" fmla="*/ 186 w 1390"/>
                  <a:gd name="T65" fmla="*/ 696 h 1111"/>
                  <a:gd name="T66" fmla="*/ 383 w 1390"/>
                  <a:gd name="T67" fmla="*/ 819 h 1111"/>
                  <a:gd name="T68" fmla="*/ 402 w 1390"/>
                  <a:gd name="T69" fmla="*/ 864 h 1111"/>
                  <a:gd name="T70" fmla="*/ 316 w 1390"/>
                  <a:gd name="T71" fmla="*/ 1020 h 1111"/>
                  <a:gd name="T72" fmla="*/ 298 w 1390"/>
                  <a:gd name="T73" fmla="*/ 104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90" h="1111">
                    <a:moveTo>
                      <a:pt x="339" y="864"/>
                    </a:moveTo>
                    <a:cubicBezTo>
                      <a:pt x="319" y="855"/>
                      <a:pt x="300" y="847"/>
                      <a:pt x="282" y="837"/>
                    </a:cubicBezTo>
                    <a:cubicBezTo>
                      <a:pt x="190" y="787"/>
                      <a:pt x="111" y="721"/>
                      <a:pt x="63" y="626"/>
                    </a:cubicBezTo>
                    <a:cubicBezTo>
                      <a:pt x="0" y="500"/>
                      <a:pt x="14" y="379"/>
                      <a:pt x="94" y="265"/>
                    </a:cubicBezTo>
                    <a:cubicBezTo>
                      <a:pt x="142" y="196"/>
                      <a:pt x="206" y="145"/>
                      <a:pt x="280" y="106"/>
                    </a:cubicBezTo>
                    <a:cubicBezTo>
                      <a:pt x="423" y="30"/>
                      <a:pt x="577" y="0"/>
                      <a:pt x="739" y="7"/>
                    </a:cubicBezTo>
                    <a:cubicBezTo>
                      <a:pt x="863" y="13"/>
                      <a:pt x="981" y="39"/>
                      <a:pt x="1091" y="95"/>
                    </a:cubicBezTo>
                    <a:cubicBezTo>
                      <a:pt x="1178" y="139"/>
                      <a:pt x="1253" y="197"/>
                      <a:pt x="1307" y="279"/>
                    </a:cubicBezTo>
                    <a:cubicBezTo>
                      <a:pt x="1390" y="405"/>
                      <a:pt x="1386" y="555"/>
                      <a:pt x="1297" y="677"/>
                    </a:cubicBezTo>
                    <a:cubicBezTo>
                      <a:pt x="1231" y="768"/>
                      <a:pt x="1141" y="828"/>
                      <a:pt x="1038" y="871"/>
                    </a:cubicBezTo>
                    <a:cubicBezTo>
                      <a:pt x="910" y="924"/>
                      <a:pt x="776" y="941"/>
                      <a:pt x="638" y="934"/>
                    </a:cubicBezTo>
                    <a:cubicBezTo>
                      <a:pt x="629" y="933"/>
                      <a:pt x="622" y="935"/>
                      <a:pt x="616" y="942"/>
                    </a:cubicBezTo>
                    <a:cubicBezTo>
                      <a:pt x="536" y="1025"/>
                      <a:pt x="441" y="1081"/>
                      <a:pt x="328" y="1101"/>
                    </a:cubicBezTo>
                    <a:cubicBezTo>
                      <a:pt x="296" y="1107"/>
                      <a:pt x="264" y="1108"/>
                      <a:pt x="233" y="1110"/>
                    </a:cubicBezTo>
                    <a:cubicBezTo>
                      <a:pt x="219" y="1111"/>
                      <a:pt x="208" y="1106"/>
                      <a:pt x="202" y="1093"/>
                    </a:cubicBezTo>
                    <a:cubicBezTo>
                      <a:pt x="196" y="1080"/>
                      <a:pt x="200" y="1069"/>
                      <a:pt x="209" y="1058"/>
                    </a:cubicBezTo>
                    <a:cubicBezTo>
                      <a:pt x="225" y="1040"/>
                      <a:pt x="241" y="1022"/>
                      <a:pt x="255" y="1002"/>
                    </a:cubicBezTo>
                    <a:cubicBezTo>
                      <a:pt x="286" y="961"/>
                      <a:pt x="315" y="918"/>
                      <a:pt x="336" y="871"/>
                    </a:cubicBezTo>
                    <a:cubicBezTo>
                      <a:pt x="337" y="869"/>
                      <a:pt x="338" y="867"/>
                      <a:pt x="339" y="864"/>
                    </a:cubicBezTo>
                    <a:close/>
                    <a:moveTo>
                      <a:pt x="298" y="1047"/>
                    </a:moveTo>
                    <a:cubicBezTo>
                      <a:pt x="307" y="1046"/>
                      <a:pt x="312" y="1045"/>
                      <a:pt x="317" y="1044"/>
                    </a:cubicBezTo>
                    <a:cubicBezTo>
                      <a:pt x="424" y="1024"/>
                      <a:pt x="511" y="970"/>
                      <a:pt x="584" y="891"/>
                    </a:cubicBezTo>
                    <a:cubicBezTo>
                      <a:pt x="597" y="877"/>
                      <a:pt x="610" y="873"/>
                      <a:pt x="628" y="874"/>
                    </a:cubicBezTo>
                    <a:cubicBezTo>
                      <a:pt x="738" y="883"/>
                      <a:pt x="846" y="873"/>
                      <a:pt x="951" y="841"/>
                    </a:cubicBezTo>
                    <a:cubicBezTo>
                      <a:pt x="1052" y="810"/>
                      <a:pt x="1143" y="763"/>
                      <a:pt x="1217" y="685"/>
                    </a:cubicBezTo>
                    <a:cubicBezTo>
                      <a:pt x="1270" y="629"/>
                      <a:pt x="1304" y="563"/>
                      <a:pt x="1308" y="485"/>
                    </a:cubicBezTo>
                    <a:cubicBezTo>
                      <a:pt x="1312" y="403"/>
                      <a:pt x="1282" y="333"/>
                      <a:pt x="1230" y="272"/>
                    </a:cubicBezTo>
                    <a:cubicBezTo>
                      <a:pt x="1164" y="194"/>
                      <a:pt x="1078" y="145"/>
                      <a:pt x="983" y="111"/>
                    </a:cubicBezTo>
                    <a:cubicBezTo>
                      <a:pt x="866" y="70"/>
                      <a:pt x="744" y="58"/>
                      <a:pt x="620" y="67"/>
                    </a:cubicBezTo>
                    <a:cubicBezTo>
                      <a:pt x="499" y="77"/>
                      <a:pt x="385" y="111"/>
                      <a:pt x="280" y="172"/>
                    </a:cubicBezTo>
                    <a:cubicBezTo>
                      <a:pt x="227" y="203"/>
                      <a:pt x="182" y="242"/>
                      <a:pt x="145" y="291"/>
                    </a:cubicBezTo>
                    <a:cubicBezTo>
                      <a:pt x="94" y="361"/>
                      <a:pt x="71" y="438"/>
                      <a:pt x="88" y="525"/>
                    </a:cubicBezTo>
                    <a:cubicBezTo>
                      <a:pt x="102" y="592"/>
                      <a:pt x="138" y="647"/>
                      <a:pt x="186" y="696"/>
                    </a:cubicBezTo>
                    <a:cubicBezTo>
                      <a:pt x="242" y="752"/>
                      <a:pt x="310" y="789"/>
                      <a:pt x="383" y="819"/>
                    </a:cubicBezTo>
                    <a:cubicBezTo>
                      <a:pt x="405" y="829"/>
                      <a:pt x="411" y="842"/>
                      <a:pt x="402" y="864"/>
                    </a:cubicBezTo>
                    <a:cubicBezTo>
                      <a:pt x="380" y="920"/>
                      <a:pt x="350" y="971"/>
                      <a:pt x="316" y="1020"/>
                    </a:cubicBezTo>
                    <a:cubicBezTo>
                      <a:pt x="311" y="1028"/>
                      <a:pt x="306" y="1036"/>
                      <a:pt x="298" y="104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6CED46FE-32F3-4649-86FF-7B7CB22BE8A6}"/>
                </a:ext>
              </a:extLst>
            </p:cNvPr>
            <p:cNvGrpSpPr/>
            <p:nvPr/>
          </p:nvGrpSpPr>
          <p:grpSpPr>
            <a:xfrm>
              <a:off x="4347483" y="2427216"/>
              <a:ext cx="1507414" cy="992474"/>
              <a:chOff x="4347483" y="2486485"/>
              <a:chExt cx="1507414" cy="992474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E9FBB436-9C6E-4230-B405-77025EE934E9}"/>
                  </a:ext>
                </a:extLst>
              </p:cNvPr>
              <p:cNvSpPr/>
              <p:nvPr/>
            </p:nvSpPr>
            <p:spPr bwMode="auto">
              <a:xfrm>
                <a:off x="4347483" y="2655999"/>
                <a:ext cx="1507414" cy="82296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>
                  <a:solidFill>
                    <a:srgbClr val="FFFFFF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A8B54027-16BF-4357-873D-998683A6A8C6}"/>
                  </a:ext>
                </a:extLst>
              </p:cNvPr>
              <p:cNvSpPr/>
              <p:nvPr/>
            </p:nvSpPr>
            <p:spPr bwMode="auto">
              <a:xfrm>
                <a:off x="4556311" y="2486485"/>
                <a:ext cx="1089757" cy="290826"/>
              </a:xfrm>
              <a:prstGeom prst="rect">
                <a:avLst/>
              </a:prstGeom>
              <a:solidFill>
                <a:srgbClr val="505050"/>
              </a:solidFill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32" dirty="0">
                    <a:solidFill>
                      <a:srgbClr val="00BCF2"/>
                    </a:solidFill>
                    <a:latin typeface="Segoe UI Semilight"/>
                    <a:ea typeface="Segoe UI" pitchFamily="34" charset="0"/>
                    <a:cs typeface="Segoe UI" pitchFamily="34" charset="0"/>
                  </a:rPr>
                  <a:t>TAP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A2F6B86-D24A-454B-8A99-0F5038DB5309}"/>
                  </a:ext>
                </a:extLst>
              </p:cNvPr>
              <p:cNvGrpSpPr/>
              <p:nvPr/>
            </p:nvGrpSpPr>
            <p:grpSpPr>
              <a:xfrm>
                <a:off x="4889537" y="2808008"/>
                <a:ext cx="423306" cy="576801"/>
                <a:chOff x="-3352800" y="-1859841"/>
                <a:chExt cx="1970088" cy="2684462"/>
              </a:xfrm>
              <a:solidFill>
                <a:schemeClr val="tx1"/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E433AE31-1482-464F-8C86-5A0558E7B6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352800" y="-1445505"/>
                  <a:ext cx="1970088" cy="2270126"/>
                </a:xfrm>
                <a:custGeom>
                  <a:avLst/>
                  <a:gdLst>
                    <a:gd name="T0" fmla="*/ 610 w 1017"/>
                    <a:gd name="T1" fmla="*/ 1179 h 1179"/>
                    <a:gd name="T2" fmla="*/ 542 w 1017"/>
                    <a:gd name="T3" fmla="*/ 1167 h 1179"/>
                    <a:gd name="T4" fmla="*/ 291 w 1017"/>
                    <a:gd name="T5" fmla="*/ 979 h 1179"/>
                    <a:gd name="T6" fmla="*/ 187 w 1017"/>
                    <a:gd name="T7" fmla="*/ 807 h 1179"/>
                    <a:gd name="T8" fmla="*/ 87 w 1017"/>
                    <a:gd name="T9" fmla="*/ 656 h 1179"/>
                    <a:gd name="T10" fmla="*/ 15 w 1017"/>
                    <a:gd name="T11" fmla="*/ 531 h 1179"/>
                    <a:gd name="T12" fmla="*/ 3 w 1017"/>
                    <a:gd name="T13" fmla="*/ 464 h 1179"/>
                    <a:gd name="T14" fmla="*/ 103 w 1017"/>
                    <a:gd name="T15" fmla="*/ 397 h 1179"/>
                    <a:gd name="T16" fmla="*/ 178 w 1017"/>
                    <a:gd name="T17" fmla="*/ 426 h 1179"/>
                    <a:gd name="T18" fmla="*/ 257 w 1017"/>
                    <a:gd name="T19" fmla="*/ 484 h 1179"/>
                    <a:gd name="T20" fmla="*/ 272 w 1017"/>
                    <a:gd name="T21" fmla="*/ 498 h 1179"/>
                    <a:gd name="T22" fmla="*/ 272 w 1017"/>
                    <a:gd name="T23" fmla="*/ 480 h 1179"/>
                    <a:gd name="T24" fmla="*/ 272 w 1017"/>
                    <a:gd name="T25" fmla="*/ 113 h 1179"/>
                    <a:gd name="T26" fmla="*/ 376 w 1017"/>
                    <a:gd name="T27" fmla="*/ 3 h 1179"/>
                    <a:gd name="T28" fmla="*/ 490 w 1017"/>
                    <a:gd name="T29" fmla="*/ 111 h 1179"/>
                    <a:gd name="T30" fmla="*/ 490 w 1017"/>
                    <a:gd name="T31" fmla="*/ 311 h 1179"/>
                    <a:gd name="T32" fmla="*/ 490 w 1017"/>
                    <a:gd name="T33" fmla="*/ 328 h 1179"/>
                    <a:gd name="T34" fmla="*/ 585 w 1017"/>
                    <a:gd name="T35" fmla="*/ 312 h 1179"/>
                    <a:gd name="T36" fmla="*/ 658 w 1017"/>
                    <a:gd name="T37" fmla="*/ 378 h 1179"/>
                    <a:gd name="T38" fmla="*/ 775 w 1017"/>
                    <a:gd name="T39" fmla="*/ 360 h 1179"/>
                    <a:gd name="T40" fmla="*/ 842 w 1017"/>
                    <a:gd name="T41" fmla="*/ 457 h 1179"/>
                    <a:gd name="T42" fmla="*/ 889 w 1017"/>
                    <a:gd name="T43" fmla="*/ 441 h 1179"/>
                    <a:gd name="T44" fmla="*/ 1016 w 1017"/>
                    <a:gd name="T45" fmla="*/ 547 h 1179"/>
                    <a:gd name="T46" fmla="*/ 1016 w 1017"/>
                    <a:gd name="T47" fmla="*/ 816 h 1179"/>
                    <a:gd name="T48" fmla="*/ 686 w 1017"/>
                    <a:gd name="T49" fmla="*/ 1177 h 1179"/>
                    <a:gd name="T50" fmla="*/ 675 w 1017"/>
                    <a:gd name="T51" fmla="*/ 1179 h 1179"/>
                    <a:gd name="T52" fmla="*/ 610 w 1017"/>
                    <a:gd name="T53" fmla="*/ 1179 h 1179"/>
                    <a:gd name="T54" fmla="*/ 316 w 1017"/>
                    <a:gd name="T55" fmla="*/ 600 h 1179"/>
                    <a:gd name="T56" fmla="*/ 312 w 1017"/>
                    <a:gd name="T57" fmla="*/ 602 h 1179"/>
                    <a:gd name="T58" fmla="*/ 302 w 1017"/>
                    <a:gd name="T59" fmla="*/ 590 h 1179"/>
                    <a:gd name="T60" fmla="*/ 160 w 1017"/>
                    <a:gd name="T61" fmla="*/ 466 h 1179"/>
                    <a:gd name="T62" fmla="*/ 98 w 1017"/>
                    <a:gd name="T63" fmla="*/ 440 h 1179"/>
                    <a:gd name="T64" fmla="*/ 48 w 1017"/>
                    <a:gd name="T65" fmla="*/ 492 h 1179"/>
                    <a:gd name="T66" fmla="*/ 60 w 1017"/>
                    <a:gd name="T67" fmla="*/ 525 h 1179"/>
                    <a:gd name="T68" fmla="*/ 105 w 1017"/>
                    <a:gd name="T69" fmla="*/ 602 h 1179"/>
                    <a:gd name="T70" fmla="*/ 310 w 1017"/>
                    <a:gd name="T71" fmla="*/ 925 h 1179"/>
                    <a:gd name="T72" fmla="*/ 351 w 1017"/>
                    <a:gd name="T73" fmla="*/ 985 h 1179"/>
                    <a:gd name="T74" fmla="*/ 682 w 1017"/>
                    <a:gd name="T75" fmla="*/ 1133 h 1179"/>
                    <a:gd name="T76" fmla="*/ 972 w 1017"/>
                    <a:gd name="T77" fmla="*/ 822 h 1179"/>
                    <a:gd name="T78" fmla="*/ 972 w 1017"/>
                    <a:gd name="T79" fmla="*/ 546 h 1179"/>
                    <a:gd name="T80" fmla="*/ 906 w 1017"/>
                    <a:gd name="T81" fmla="*/ 482 h 1179"/>
                    <a:gd name="T82" fmla="*/ 842 w 1017"/>
                    <a:gd name="T83" fmla="*/ 546 h 1179"/>
                    <a:gd name="T84" fmla="*/ 842 w 1017"/>
                    <a:gd name="T85" fmla="*/ 568 h 1179"/>
                    <a:gd name="T86" fmla="*/ 798 w 1017"/>
                    <a:gd name="T87" fmla="*/ 568 h 1179"/>
                    <a:gd name="T88" fmla="*/ 798 w 1017"/>
                    <a:gd name="T89" fmla="*/ 554 h 1179"/>
                    <a:gd name="T90" fmla="*/ 798 w 1017"/>
                    <a:gd name="T91" fmla="*/ 460 h 1179"/>
                    <a:gd name="T92" fmla="*/ 752 w 1017"/>
                    <a:gd name="T93" fmla="*/ 398 h 1179"/>
                    <a:gd name="T94" fmla="*/ 667 w 1017"/>
                    <a:gd name="T95" fmla="*/ 459 h 1179"/>
                    <a:gd name="T96" fmla="*/ 667 w 1017"/>
                    <a:gd name="T97" fmla="*/ 525 h 1179"/>
                    <a:gd name="T98" fmla="*/ 621 w 1017"/>
                    <a:gd name="T99" fmla="*/ 525 h 1179"/>
                    <a:gd name="T100" fmla="*/ 621 w 1017"/>
                    <a:gd name="T101" fmla="*/ 420 h 1179"/>
                    <a:gd name="T102" fmla="*/ 555 w 1017"/>
                    <a:gd name="T103" fmla="*/ 351 h 1179"/>
                    <a:gd name="T104" fmla="*/ 490 w 1017"/>
                    <a:gd name="T105" fmla="*/ 420 h 1179"/>
                    <a:gd name="T106" fmla="*/ 490 w 1017"/>
                    <a:gd name="T107" fmla="*/ 554 h 1179"/>
                    <a:gd name="T108" fmla="*/ 490 w 1017"/>
                    <a:gd name="T109" fmla="*/ 568 h 1179"/>
                    <a:gd name="T110" fmla="*/ 447 w 1017"/>
                    <a:gd name="T111" fmla="*/ 568 h 1179"/>
                    <a:gd name="T112" fmla="*/ 447 w 1017"/>
                    <a:gd name="T113" fmla="*/ 551 h 1179"/>
                    <a:gd name="T114" fmla="*/ 447 w 1017"/>
                    <a:gd name="T115" fmla="*/ 148 h 1179"/>
                    <a:gd name="T116" fmla="*/ 446 w 1017"/>
                    <a:gd name="T117" fmla="*/ 110 h 1179"/>
                    <a:gd name="T118" fmla="*/ 400 w 1017"/>
                    <a:gd name="T119" fmla="*/ 49 h 1179"/>
                    <a:gd name="T120" fmla="*/ 316 w 1017"/>
                    <a:gd name="T121" fmla="*/ 115 h 1179"/>
                    <a:gd name="T122" fmla="*/ 316 w 1017"/>
                    <a:gd name="T123" fmla="*/ 585 h 1179"/>
                    <a:gd name="T124" fmla="*/ 316 w 1017"/>
                    <a:gd name="T125" fmla="*/ 600 h 1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017" h="1179">
                      <a:moveTo>
                        <a:pt x="610" y="1179"/>
                      </a:moveTo>
                      <a:cubicBezTo>
                        <a:pt x="587" y="1175"/>
                        <a:pt x="564" y="1172"/>
                        <a:pt x="542" y="1167"/>
                      </a:cubicBezTo>
                      <a:cubicBezTo>
                        <a:pt x="432" y="1139"/>
                        <a:pt x="351" y="1072"/>
                        <a:pt x="291" y="979"/>
                      </a:cubicBezTo>
                      <a:cubicBezTo>
                        <a:pt x="255" y="923"/>
                        <a:pt x="223" y="864"/>
                        <a:pt x="187" y="807"/>
                      </a:cubicBezTo>
                      <a:cubicBezTo>
                        <a:pt x="155" y="756"/>
                        <a:pt x="122" y="705"/>
                        <a:pt x="87" y="656"/>
                      </a:cubicBezTo>
                      <a:cubicBezTo>
                        <a:pt x="58" y="616"/>
                        <a:pt x="33" y="575"/>
                        <a:pt x="15" y="531"/>
                      </a:cubicBezTo>
                      <a:cubicBezTo>
                        <a:pt x="6" y="510"/>
                        <a:pt x="0" y="488"/>
                        <a:pt x="3" y="464"/>
                      </a:cubicBezTo>
                      <a:cubicBezTo>
                        <a:pt x="10" y="419"/>
                        <a:pt x="55" y="386"/>
                        <a:pt x="103" y="397"/>
                      </a:cubicBezTo>
                      <a:cubicBezTo>
                        <a:pt x="129" y="402"/>
                        <a:pt x="155" y="412"/>
                        <a:pt x="178" y="426"/>
                      </a:cubicBezTo>
                      <a:cubicBezTo>
                        <a:pt x="206" y="442"/>
                        <a:pt x="231" y="464"/>
                        <a:pt x="257" y="484"/>
                      </a:cubicBezTo>
                      <a:cubicBezTo>
                        <a:pt x="261" y="487"/>
                        <a:pt x="265" y="492"/>
                        <a:pt x="272" y="498"/>
                      </a:cubicBezTo>
                      <a:cubicBezTo>
                        <a:pt x="272" y="490"/>
                        <a:pt x="272" y="485"/>
                        <a:pt x="272" y="480"/>
                      </a:cubicBezTo>
                      <a:cubicBezTo>
                        <a:pt x="272" y="358"/>
                        <a:pt x="272" y="235"/>
                        <a:pt x="272" y="113"/>
                      </a:cubicBezTo>
                      <a:cubicBezTo>
                        <a:pt x="272" y="53"/>
                        <a:pt x="318" y="5"/>
                        <a:pt x="376" y="3"/>
                      </a:cubicBezTo>
                      <a:cubicBezTo>
                        <a:pt x="439" y="0"/>
                        <a:pt x="489" y="48"/>
                        <a:pt x="490" y="111"/>
                      </a:cubicBezTo>
                      <a:cubicBezTo>
                        <a:pt x="491" y="178"/>
                        <a:pt x="490" y="244"/>
                        <a:pt x="490" y="311"/>
                      </a:cubicBezTo>
                      <a:cubicBezTo>
                        <a:pt x="490" y="316"/>
                        <a:pt x="490" y="321"/>
                        <a:pt x="490" y="328"/>
                      </a:cubicBezTo>
                      <a:cubicBezTo>
                        <a:pt x="521" y="309"/>
                        <a:pt x="552" y="302"/>
                        <a:pt x="585" y="312"/>
                      </a:cubicBezTo>
                      <a:cubicBezTo>
                        <a:pt x="619" y="322"/>
                        <a:pt x="643" y="344"/>
                        <a:pt x="658" y="378"/>
                      </a:cubicBezTo>
                      <a:cubicBezTo>
                        <a:pt x="694" y="353"/>
                        <a:pt x="733" y="341"/>
                        <a:pt x="775" y="360"/>
                      </a:cubicBezTo>
                      <a:cubicBezTo>
                        <a:pt x="817" y="378"/>
                        <a:pt x="838" y="412"/>
                        <a:pt x="842" y="457"/>
                      </a:cubicBezTo>
                      <a:cubicBezTo>
                        <a:pt x="858" y="451"/>
                        <a:pt x="873" y="444"/>
                        <a:pt x="889" y="441"/>
                      </a:cubicBezTo>
                      <a:cubicBezTo>
                        <a:pt x="956" y="429"/>
                        <a:pt x="1016" y="479"/>
                        <a:pt x="1016" y="547"/>
                      </a:cubicBezTo>
                      <a:cubicBezTo>
                        <a:pt x="1016" y="637"/>
                        <a:pt x="1017" y="726"/>
                        <a:pt x="1016" y="816"/>
                      </a:cubicBezTo>
                      <a:cubicBezTo>
                        <a:pt x="1014" y="1001"/>
                        <a:pt x="870" y="1157"/>
                        <a:pt x="686" y="1177"/>
                      </a:cubicBezTo>
                      <a:cubicBezTo>
                        <a:pt x="682" y="1177"/>
                        <a:pt x="679" y="1179"/>
                        <a:pt x="675" y="1179"/>
                      </a:cubicBezTo>
                      <a:cubicBezTo>
                        <a:pt x="654" y="1179"/>
                        <a:pt x="632" y="1179"/>
                        <a:pt x="610" y="1179"/>
                      </a:cubicBezTo>
                      <a:close/>
                      <a:moveTo>
                        <a:pt x="316" y="600"/>
                      </a:moveTo>
                      <a:cubicBezTo>
                        <a:pt x="315" y="601"/>
                        <a:pt x="313" y="601"/>
                        <a:pt x="312" y="602"/>
                      </a:cubicBezTo>
                      <a:cubicBezTo>
                        <a:pt x="309" y="598"/>
                        <a:pt x="306" y="594"/>
                        <a:pt x="302" y="590"/>
                      </a:cubicBezTo>
                      <a:cubicBezTo>
                        <a:pt x="258" y="544"/>
                        <a:pt x="214" y="499"/>
                        <a:pt x="160" y="466"/>
                      </a:cubicBezTo>
                      <a:cubicBezTo>
                        <a:pt x="141" y="454"/>
                        <a:pt x="119" y="445"/>
                        <a:pt x="98" y="440"/>
                      </a:cubicBezTo>
                      <a:cubicBezTo>
                        <a:pt x="63" y="433"/>
                        <a:pt x="41" y="458"/>
                        <a:pt x="48" y="492"/>
                      </a:cubicBezTo>
                      <a:cubicBezTo>
                        <a:pt x="51" y="503"/>
                        <a:pt x="54" y="515"/>
                        <a:pt x="60" y="525"/>
                      </a:cubicBezTo>
                      <a:cubicBezTo>
                        <a:pt x="74" y="551"/>
                        <a:pt x="89" y="576"/>
                        <a:pt x="105" y="602"/>
                      </a:cubicBezTo>
                      <a:cubicBezTo>
                        <a:pt x="173" y="709"/>
                        <a:pt x="241" y="817"/>
                        <a:pt x="310" y="925"/>
                      </a:cubicBezTo>
                      <a:cubicBezTo>
                        <a:pt x="323" y="945"/>
                        <a:pt x="336" y="966"/>
                        <a:pt x="351" y="985"/>
                      </a:cubicBezTo>
                      <a:cubicBezTo>
                        <a:pt x="434" y="1096"/>
                        <a:pt x="543" y="1147"/>
                        <a:pt x="682" y="1133"/>
                      </a:cubicBezTo>
                      <a:cubicBezTo>
                        <a:pt x="835" y="1118"/>
                        <a:pt x="968" y="976"/>
                        <a:pt x="972" y="822"/>
                      </a:cubicBezTo>
                      <a:cubicBezTo>
                        <a:pt x="974" y="730"/>
                        <a:pt x="973" y="638"/>
                        <a:pt x="972" y="546"/>
                      </a:cubicBezTo>
                      <a:cubicBezTo>
                        <a:pt x="972" y="510"/>
                        <a:pt x="942" y="482"/>
                        <a:pt x="906" y="482"/>
                      </a:cubicBezTo>
                      <a:cubicBezTo>
                        <a:pt x="871" y="482"/>
                        <a:pt x="843" y="511"/>
                        <a:pt x="842" y="546"/>
                      </a:cubicBezTo>
                      <a:cubicBezTo>
                        <a:pt x="841" y="554"/>
                        <a:pt x="842" y="561"/>
                        <a:pt x="842" y="568"/>
                      </a:cubicBezTo>
                      <a:cubicBezTo>
                        <a:pt x="826" y="568"/>
                        <a:pt x="813" y="568"/>
                        <a:pt x="798" y="568"/>
                      </a:cubicBezTo>
                      <a:cubicBezTo>
                        <a:pt x="798" y="563"/>
                        <a:pt x="798" y="559"/>
                        <a:pt x="798" y="554"/>
                      </a:cubicBezTo>
                      <a:cubicBezTo>
                        <a:pt x="798" y="523"/>
                        <a:pt x="798" y="492"/>
                        <a:pt x="798" y="460"/>
                      </a:cubicBezTo>
                      <a:cubicBezTo>
                        <a:pt x="798" y="431"/>
                        <a:pt x="779" y="406"/>
                        <a:pt x="752" y="398"/>
                      </a:cubicBezTo>
                      <a:cubicBezTo>
                        <a:pt x="711" y="385"/>
                        <a:pt x="668" y="415"/>
                        <a:pt x="667" y="459"/>
                      </a:cubicBezTo>
                      <a:cubicBezTo>
                        <a:pt x="667" y="481"/>
                        <a:pt x="667" y="503"/>
                        <a:pt x="667" y="525"/>
                      </a:cubicBezTo>
                      <a:cubicBezTo>
                        <a:pt x="651" y="525"/>
                        <a:pt x="637" y="525"/>
                        <a:pt x="621" y="525"/>
                      </a:cubicBezTo>
                      <a:cubicBezTo>
                        <a:pt x="621" y="489"/>
                        <a:pt x="621" y="455"/>
                        <a:pt x="621" y="420"/>
                      </a:cubicBezTo>
                      <a:cubicBezTo>
                        <a:pt x="621" y="380"/>
                        <a:pt x="593" y="351"/>
                        <a:pt x="555" y="351"/>
                      </a:cubicBezTo>
                      <a:cubicBezTo>
                        <a:pt x="518" y="351"/>
                        <a:pt x="490" y="381"/>
                        <a:pt x="490" y="420"/>
                      </a:cubicBezTo>
                      <a:cubicBezTo>
                        <a:pt x="490" y="465"/>
                        <a:pt x="490" y="509"/>
                        <a:pt x="490" y="554"/>
                      </a:cubicBezTo>
                      <a:cubicBezTo>
                        <a:pt x="490" y="559"/>
                        <a:pt x="490" y="563"/>
                        <a:pt x="490" y="568"/>
                      </a:cubicBezTo>
                      <a:cubicBezTo>
                        <a:pt x="475" y="568"/>
                        <a:pt x="461" y="568"/>
                        <a:pt x="447" y="568"/>
                      </a:cubicBezTo>
                      <a:cubicBezTo>
                        <a:pt x="447" y="562"/>
                        <a:pt x="447" y="556"/>
                        <a:pt x="447" y="551"/>
                      </a:cubicBezTo>
                      <a:cubicBezTo>
                        <a:pt x="447" y="416"/>
                        <a:pt x="447" y="282"/>
                        <a:pt x="447" y="148"/>
                      </a:cubicBezTo>
                      <a:cubicBezTo>
                        <a:pt x="447" y="135"/>
                        <a:pt x="447" y="122"/>
                        <a:pt x="446" y="110"/>
                      </a:cubicBezTo>
                      <a:cubicBezTo>
                        <a:pt x="445" y="81"/>
                        <a:pt x="427" y="57"/>
                        <a:pt x="400" y="49"/>
                      </a:cubicBezTo>
                      <a:cubicBezTo>
                        <a:pt x="356" y="36"/>
                        <a:pt x="316" y="68"/>
                        <a:pt x="316" y="115"/>
                      </a:cubicBezTo>
                      <a:cubicBezTo>
                        <a:pt x="316" y="272"/>
                        <a:pt x="316" y="428"/>
                        <a:pt x="316" y="585"/>
                      </a:cubicBezTo>
                      <a:cubicBezTo>
                        <a:pt x="316" y="590"/>
                        <a:pt x="316" y="595"/>
                        <a:pt x="316" y="6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953558CF-2224-4ED0-BDB8-D8A011C497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251202" y="-1859841"/>
                  <a:ext cx="1246187" cy="1085851"/>
                </a:xfrm>
                <a:custGeom>
                  <a:avLst/>
                  <a:gdLst>
                    <a:gd name="T0" fmla="*/ 176 w 643"/>
                    <a:gd name="T1" fmla="*/ 564 h 564"/>
                    <a:gd name="T2" fmla="*/ 90 w 643"/>
                    <a:gd name="T3" fmla="*/ 173 h 564"/>
                    <a:gd name="T4" fmla="*/ 501 w 643"/>
                    <a:gd name="T5" fmla="*/ 103 h 564"/>
                    <a:gd name="T6" fmla="*/ 559 w 643"/>
                    <a:gd name="T7" fmla="*/ 489 h 564"/>
                    <a:gd name="T8" fmla="*/ 515 w 643"/>
                    <a:gd name="T9" fmla="*/ 478 h 564"/>
                    <a:gd name="T10" fmla="*/ 525 w 643"/>
                    <a:gd name="T11" fmla="*/ 463 h 564"/>
                    <a:gd name="T12" fmla="*/ 535 w 643"/>
                    <a:gd name="T13" fmla="*/ 207 h 564"/>
                    <a:gd name="T14" fmla="*/ 310 w 643"/>
                    <a:gd name="T15" fmla="*/ 88 h 564"/>
                    <a:gd name="T16" fmla="*/ 103 w 643"/>
                    <a:gd name="T17" fmla="*/ 246 h 564"/>
                    <a:gd name="T18" fmla="*/ 165 w 643"/>
                    <a:gd name="T19" fmla="*/ 501 h 564"/>
                    <a:gd name="T20" fmla="*/ 176 w 643"/>
                    <a:gd name="T21" fmla="*/ 527 h 564"/>
                    <a:gd name="T22" fmla="*/ 176 w 643"/>
                    <a:gd name="T23" fmla="*/ 564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43" h="564">
                      <a:moveTo>
                        <a:pt x="176" y="564"/>
                      </a:moveTo>
                      <a:cubicBezTo>
                        <a:pt x="53" y="488"/>
                        <a:pt x="0" y="313"/>
                        <a:pt x="90" y="173"/>
                      </a:cubicBezTo>
                      <a:cubicBezTo>
                        <a:pt x="180" y="33"/>
                        <a:pt x="371" y="0"/>
                        <a:pt x="501" y="103"/>
                      </a:cubicBezTo>
                      <a:cubicBezTo>
                        <a:pt x="632" y="206"/>
                        <a:pt x="643" y="378"/>
                        <a:pt x="559" y="489"/>
                      </a:cubicBezTo>
                      <a:cubicBezTo>
                        <a:pt x="544" y="485"/>
                        <a:pt x="530" y="482"/>
                        <a:pt x="515" y="478"/>
                      </a:cubicBezTo>
                      <a:cubicBezTo>
                        <a:pt x="518" y="473"/>
                        <a:pt x="522" y="468"/>
                        <a:pt x="525" y="463"/>
                      </a:cubicBezTo>
                      <a:cubicBezTo>
                        <a:pt x="579" y="380"/>
                        <a:pt x="585" y="294"/>
                        <a:pt x="535" y="207"/>
                      </a:cubicBezTo>
                      <a:cubicBezTo>
                        <a:pt x="486" y="122"/>
                        <a:pt x="409" y="81"/>
                        <a:pt x="310" y="88"/>
                      </a:cubicBezTo>
                      <a:cubicBezTo>
                        <a:pt x="209" y="96"/>
                        <a:pt x="137" y="150"/>
                        <a:pt x="103" y="246"/>
                      </a:cubicBezTo>
                      <a:cubicBezTo>
                        <a:pt x="69" y="342"/>
                        <a:pt x="92" y="429"/>
                        <a:pt x="165" y="501"/>
                      </a:cubicBezTo>
                      <a:cubicBezTo>
                        <a:pt x="172" y="509"/>
                        <a:pt x="177" y="516"/>
                        <a:pt x="176" y="527"/>
                      </a:cubicBezTo>
                      <a:cubicBezTo>
                        <a:pt x="175" y="539"/>
                        <a:pt x="176" y="550"/>
                        <a:pt x="176" y="5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688780A7-8AEE-4E3E-B8A9-C411CBCD79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044823" y="-1659815"/>
                  <a:ext cx="846139" cy="661988"/>
                </a:xfrm>
                <a:custGeom>
                  <a:avLst/>
                  <a:gdLst>
                    <a:gd name="T0" fmla="*/ 375 w 437"/>
                    <a:gd name="T1" fmla="*/ 344 h 344"/>
                    <a:gd name="T2" fmla="*/ 375 w 437"/>
                    <a:gd name="T3" fmla="*/ 223 h 344"/>
                    <a:gd name="T4" fmla="*/ 215 w 437"/>
                    <a:gd name="T5" fmla="*/ 70 h 344"/>
                    <a:gd name="T6" fmla="*/ 70 w 437"/>
                    <a:gd name="T7" fmla="*/ 216 h 344"/>
                    <a:gd name="T8" fmla="*/ 70 w 437"/>
                    <a:gd name="T9" fmla="*/ 342 h 344"/>
                    <a:gd name="T10" fmla="*/ 67 w 437"/>
                    <a:gd name="T11" fmla="*/ 103 h 344"/>
                    <a:gd name="T12" fmla="*/ 347 w 437"/>
                    <a:gd name="T13" fmla="*/ 71 h 344"/>
                    <a:gd name="T14" fmla="*/ 375 w 437"/>
                    <a:gd name="T15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7" h="344">
                      <a:moveTo>
                        <a:pt x="375" y="344"/>
                      </a:moveTo>
                      <a:cubicBezTo>
                        <a:pt x="375" y="302"/>
                        <a:pt x="375" y="263"/>
                        <a:pt x="375" y="223"/>
                      </a:cubicBezTo>
                      <a:cubicBezTo>
                        <a:pt x="374" y="135"/>
                        <a:pt x="303" y="67"/>
                        <a:pt x="215" y="70"/>
                      </a:cubicBezTo>
                      <a:cubicBezTo>
                        <a:pt x="137" y="73"/>
                        <a:pt x="72" y="138"/>
                        <a:pt x="70" y="216"/>
                      </a:cubicBezTo>
                      <a:cubicBezTo>
                        <a:pt x="69" y="258"/>
                        <a:pt x="70" y="299"/>
                        <a:pt x="70" y="342"/>
                      </a:cubicBezTo>
                      <a:cubicBezTo>
                        <a:pt x="26" y="300"/>
                        <a:pt x="0" y="189"/>
                        <a:pt x="67" y="103"/>
                      </a:cubicBezTo>
                      <a:cubicBezTo>
                        <a:pt x="134" y="15"/>
                        <a:pt x="262" y="0"/>
                        <a:pt x="347" y="71"/>
                      </a:cubicBezTo>
                      <a:cubicBezTo>
                        <a:pt x="437" y="146"/>
                        <a:pt x="436" y="271"/>
                        <a:pt x="375" y="3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</p:grpSp>
        </p:grp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12FBA2EB-F4B7-4CA7-9C70-81E10F23D988}"/>
              </a:ext>
            </a:extLst>
          </p:cNvPr>
          <p:cNvSpPr/>
          <p:nvPr/>
        </p:nvSpPr>
        <p:spPr bwMode="auto">
          <a:xfrm>
            <a:off x="882" y="6631845"/>
            <a:ext cx="12434711" cy="36267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448" dirty="0">
              <a:solidFill>
                <a:srgbClr val="FFFFFF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6DCB4A8-2723-4861-AF3A-909C24D6BC56}"/>
              </a:ext>
            </a:extLst>
          </p:cNvPr>
          <p:cNvGrpSpPr/>
          <p:nvPr/>
        </p:nvGrpSpPr>
        <p:grpSpPr>
          <a:xfrm>
            <a:off x="1429203" y="4881508"/>
            <a:ext cx="1956683" cy="1776244"/>
            <a:chOff x="486042" y="5289232"/>
            <a:chExt cx="1728131" cy="1568768"/>
          </a:xfrm>
        </p:grpSpPr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79991B63-C944-4779-BEC4-8716A56D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512" y="5289232"/>
              <a:ext cx="1032968" cy="782233"/>
            </a:xfrm>
            <a:prstGeom prst="rect">
              <a:avLst/>
            </a:prstGeom>
          </p:spPr>
        </p:pic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CAC19CF4-F74B-4801-81EB-E44C74D6F23B}"/>
                </a:ext>
              </a:extLst>
            </p:cNvPr>
            <p:cNvGrpSpPr/>
            <p:nvPr/>
          </p:nvGrpSpPr>
          <p:grpSpPr>
            <a:xfrm>
              <a:off x="486042" y="6197503"/>
              <a:ext cx="1728131" cy="644725"/>
              <a:chOff x="4160492" y="5377912"/>
              <a:chExt cx="2585360" cy="1280165"/>
            </a:xfrm>
          </p:grpSpPr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B030FDA1-1336-4AB1-9CB8-58B07FFB8BBB}"/>
                  </a:ext>
                </a:extLst>
              </p:cNvPr>
              <p:cNvGrpSpPr/>
              <p:nvPr/>
            </p:nvGrpSpPr>
            <p:grpSpPr>
              <a:xfrm>
                <a:off x="4352925" y="5495925"/>
                <a:ext cx="2201139" cy="1162152"/>
                <a:chOff x="4352925" y="5495925"/>
                <a:chExt cx="2201139" cy="1162152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1A8466CC-7C8D-487B-B7B2-D0C640F3708C}"/>
                    </a:ext>
                  </a:extLst>
                </p:cNvPr>
                <p:cNvSpPr/>
                <p:nvPr/>
              </p:nvSpPr>
              <p:spPr>
                <a:xfrm>
                  <a:off x="4352925" y="5495925"/>
                  <a:ext cx="2201139" cy="262166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51304">
                    <a:defRPr/>
                  </a:pPr>
                  <a:endParaRPr lang="en-US" sz="1836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E07DA36E-7718-4209-B2ED-64AD8FE004F8}"/>
                    </a:ext>
                  </a:extLst>
                </p:cNvPr>
                <p:cNvSpPr/>
                <p:nvPr/>
              </p:nvSpPr>
              <p:spPr>
                <a:xfrm rot="5400000">
                  <a:off x="4016269" y="6065695"/>
                  <a:ext cx="991698" cy="193058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51304">
                    <a:defRPr/>
                  </a:pPr>
                  <a:endParaRPr lang="en-US" sz="1836" kern="0" dirty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FF29AE72-832F-49F2-B7B7-AE143F2103B0}"/>
                    </a:ext>
                  </a:extLst>
                </p:cNvPr>
                <p:cNvSpPr/>
                <p:nvPr/>
              </p:nvSpPr>
              <p:spPr>
                <a:xfrm rot="5400000">
                  <a:off x="5982014" y="6086027"/>
                  <a:ext cx="991698" cy="152401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51304">
                    <a:defRPr/>
                  </a:pPr>
                  <a:endParaRPr lang="en-US" sz="1836" kern="0" dirty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29A68E5D-8397-4714-B1E5-B6FA16DFCD51}"/>
                  </a:ext>
                </a:extLst>
              </p:cNvPr>
              <p:cNvSpPr/>
              <p:nvPr/>
            </p:nvSpPr>
            <p:spPr>
              <a:xfrm rot="5400000">
                <a:off x="3719060" y="5920886"/>
                <a:ext cx="1280160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51304">
                  <a:defRPr/>
                </a:pPr>
                <a:endParaRPr lang="en-US" sz="1836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EA63E53-8757-4214-B25C-53CE08CD828F}"/>
                  </a:ext>
                </a:extLst>
              </p:cNvPr>
              <p:cNvSpPr/>
              <p:nvPr/>
            </p:nvSpPr>
            <p:spPr>
              <a:xfrm rot="5400000">
                <a:off x="6008666" y="5920887"/>
                <a:ext cx="1280159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51304">
                  <a:defRPr/>
                </a:pPr>
                <a:endParaRPr lang="en-US" sz="1836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FA99620C-8012-4EEB-80C8-DD82CB5E5E20}"/>
                  </a:ext>
                </a:extLst>
              </p:cNvPr>
              <p:cNvSpPr/>
              <p:nvPr/>
            </p:nvSpPr>
            <p:spPr>
              <a:xfrm>
                <a:off x="4262034" y="5377912"/>
                <a:ext cx="2477277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51304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B84D4480-84D3-46FB-A4DD-E77826109077}"/>
                  </a:ext>
                </a:extLst>
              </p:cNvPr>
              <p:cNvSpPr/>
              <p:nvPr/>
            </p:nvSpPr>
            <p:spPr>
              <a:xfrm rot="5400000">
                <a:off x="3617519" y="5920888"/>
                <a:ext cx="1280160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51304">
                  <a:defRPr/>
                </a:pPr>
                <a:endParaRPr lang="en-US" sz="1836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F080D900-6F71-4635-9D95-742D3717DFC2}"/>
                </a:ext>
              </a:extLst>
            </p:cNvPr>
            <p:cNvGrpSpPr/>
            <p:nvPr/>
          </p:nvGrpSpPr>
          <p:grpSpPr>
            <a:xfrm>
              <a:off x="1588348" y="6376423"/>
              <a:ext cx="216637" cy="481577"/>
              <a:chOff x="6013796" y="6118930"/>
              <a:chExt cx="216637" cy="481577"/>
            </a:xfrm>
          </p:grpSpPr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B58DD8A0-A643-4517-B2FA-09065E5A30F0}"/>
                  </a:ext>
                </a:extLst>
              </p:cNvPr>
              <p:cNvCxnSpPr/>
              <p:nvPr/>
            </p:nvCxnSpPr>
            <p:spPr>
              <a:xfrm flipH="1" flipV="1">
                <a:off x="6122114" y="6118930"/>
                <a:ext cx="0" cy="69268"/>
              </a:xfrm>
              <a:prstGeom prst="line">
                <a:avLst/>
              </a:prstGeom>
              <a:noFill/>
              <a:ln w="9525" cap="flat" cmpd="sng" algn="ctr">
                <a:solidFill>
                  <a:srgbClr val="68217A"/>
                </a:solidFill>
                <a:prstDash val="solid"/>
              </a:ln>
              <a:effectLst/>
            </p:spPr>
          </p:cxnSp>
          <p:pic>
            <p:nvPicPr>
              <p:cNvPr id="372" name="Picture 371">
                <a:extLst>
                  <a:ext uri="{FF2B5EF4-FFF2-40B4-BE49-F238E27FC236}">
                    <a16:creationId xmlns:a16="http://schemas.microsoft.com/office/drawing/2014/main" id="{90E7FCD4-EF1E-4DE7-842C-6CB08285B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13796" y="6188198"/>
                <a:ext cx="216637" cy="412309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21A12A06-F661-4AD9-84B7-B5F4B441C2B6}"/>
                </a:ext>
              </a:extLst>
            </p:cNvPr>
            <p:cNvGrpSpPr/>
            <p:nvPr/>
          </p:nvGrpSpPr>
          <p:grpSpPr>
            <a:xfrm>
              <a:off x="718726" y="5392636"/>
              <a:ext cx="1144775" cy="1441515"/>
              <a:chOff x="1232899" y="5003799"/>
              <a:chExt cx="1473811" cy="1855838"/>
            </a:xfrm>
          </p:grpSpPr>
          <p:sp>
            <p:nvSpPr>
              <p:cNvPr id="283" name="Rectangle: Rounded Corners 282">
                <a:extLst>
                  <a:ext uri="{FF2B5EF4-FFF2-40B4-BE49-F238E27FC236}">
                    <a16:creationId xmlns:a16="http://schemas.microsoft.com/office/drawing/2014/main" id="{A35F31EB-201E-4B50-A227-CF5066326EDF}"/>
                  </a:ext>
                </a:extLst>
              </p:cNvPr>
              <p:cNvSpPr/>
              <p:nvPr/>
            </p:nvSpPr>
            <p:spPr>
              <a:xfrm>
                <a:off x="2200750" y="5935263"/>
                <a:ext cx="505960" cy="100698"/>
              </a:xfrm>
              <a:prstGeom prst="roundRect">
                <a:avLst>
                  <a:gd name="adj" fmla="val 50000"/>
                </a:avLst>
              </a:prstGeom>
              <a:solidFill>
                <a:srgbClr val="505050">
                  <a:lumMod val="5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51304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4" name="Rectangle: Rounded Corners 283">
                <a:extLst>
                  <a:ext uri="{FF2B5EF4-FFF2-40B4-BE49-F238E27FC236}">
                    <a16:creationId xmlns:a16="http://schemas.microsoft.com/office/drawing/2014/main" id="{15BD0180-0D43-42F9-AEEA-8EEAB4C3CF6E}"/>
                  </a:ext>
                </a:extLst>
              </p:cNvPr>
              <p:cNvSpPr/>
              <p:nvPr/>
            </p:nvSpPr>
            <p:spPr>
              <a:xfrm>
                <a:off x="2167622" y="5874433"/>
                <a:ext cx="505960" cy="161529"/>
              </a:xfrm>
              <a:prstGeom prst="roundRect">
                <a:avLst>
                  <a:gd name="adj" fmla="val 50000"/>
                </a:avLst>
              </a:prstGeom>
              <a:solidFill>
                <a:srgbClr val="D8B195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51304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5" name="Rectangle: Rounded Corners 284">
                <a:extLst>
                  <a:ext uri="{FF2B5EF4-FFF2-40B4-BE49-F238E27FC236}">
                    <a16:creationId xmlns:a16="http://schemas.microsoft.com/office/drawing/2014/main" id="{9ABBECFF-D033-42F8-9F89-D6615D1E77D4}"/>
                  </a:ext>
                </a:extLst>
              </p:cNvPr>
              <p:cNvSpPr/>
              <p:nvPr/>
            </p:nvSpPr>
            <p:spPr>
              <a:xfrm>
                <a:off x="1262328" y="5916833"/>
                <a:ext cx="505960" cy="131631"/>
              </a:xfrm>
              <a:prstGeom prst="roundRect">
                <a:avLst>
                  <a:gd name="adj" fmla="val 50000"/>
                </a:avLst>
              </a:prstGeom>
              <a:solidFill>
                <a:srgbClr val="68217A">
                  <a:lumMod val="5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51304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8" name="Freeform 60">
                <a:extLst>
                  <a:ext uri="{FF2B5EF4-FFF2-40B4-BE49-F238E27FC236}">
                    <a16:creationId xmlns:a16="http://schemas.microsoft.com/office/drawing/2014/main" id="{8A4FE5AE-16AD-487E-ADDA-1D5B97B2E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0373" y="5185381"/>
                <a:ext cx="366207" cy="85964"/>
              </a:xfrm>
              <a:custGeom>
                <a:avLst/>
                <a:gdLst>
                  <a:gd name="T0" fmla="*/ 0 w 184"/>
                  <a:gd name="T1" fmla="*/ 41 h 54"/>
                  <a:gd name="T2" fmla="*/ 9 w 184"/>
                  <a:gd name="T3" fmla="*/ 54 h 54"/>
                  <a:gd name="T4" fmla="*/ 175 w 184"/>
                  <a:gd name="T5" fmla="*/ 54 h 54"/>
                  <a:gd name="T6" fmla="*/ 184 w 184"/>
                  <a:gd name="T7" fmla="*/ 41 h 54"/>
                  <a:gd name="T8" fmla="*/ 184 w 184"/>
                  <a:gd name="T9" fmla="*/ 13 h 54"/>
                  <a:gd name="T10" fmla="*/ 175 w 184"/>
                  <a:gd name="T11" fmla="*/ 0 h 54"/>
                  <a:gd name="T12" fmla="*/ 9 w 184"/>
                  <a:gd name="T13" fmla="*/ 0 h 54"/>
                  <a:gd name="T14" fmla="*/ 0 w 184"/>
                  <a:gd name="T15" fmla="*/ 13 h 54"/>
                  <a:gd name="T16" fmla="*/ 0 w 184"/>
                  <a:gd name="T17" fmla="*/ 4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54">
                    <a:moveTo>
                      <a:pt x="0" y="41"/>
                    </a:moveTo>
                    <a:cubicBezTo>
                      <a:pt x="0" y="48"/>
                      <a:pt x="4" y="54"/>
                      <a:pt x="9" y="54"/>
                    </a:cubicBezTo>
                    <a:cubicBezTo>
                      <a:pt x="175" y="54"/>
                      <a:pt x="175" y="54"/>
                      <a:pt x="175" y="54"/>
                    </a:cubicBezTo>
                    <a:cubicBezTo>
                      <a:pt x="180" y="54"/>
                      <a:pt x="184" y="48"/>
                      <a:pt x="184" y="41"/>
                    </a:cubicBezTo>
                    <a:cubicBezTo>
                      <a:pt x="184" y="13"/>
                      <a:pt x="184" y="13"/>
                      <a:pt x="184" y="13"/>
                    </a:cubicBezTo>
                    <a:cubicBezTo>
                      <a:pt x="184" y="5"/>
                      <a:pt x="180" y="0"/>
                      <a:pt x="17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3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00E955C-3483-406D-8E8B-393147D74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9232" y="5068408"/>
                <a:ext cx="292278" cy="470947"/>
              </a:xfrm>
              <a:custGeom>
                <a:avLst/>
                <a:gdLst>
                  <a:gd name="connsiteX0" fmla="*/ 44980 w 269876"/>
                  <a:gd name="connsiteY0" fmla="*/ 0 h 434850"/>
                  <a:gd name="connsiteX1" fmla="*/ 224896 w 269876"/>
                  <a:gd name="connsiteY1" fmla="*/ 0 h 434850"/>
                  <a:gd name="connsiteX2" fmla="*/ 269876 w 269876"/>
                  <a:gd name="connsiteY2" fmla="*/ 44980 h 434850"/>
                  <a:gd name="connsiteX3" fmla="*/ 269876 w 269876"/>
                  <a:gd name="connsiteY3" fmla="*/ 292016 h 434850"/>
                  <a:gd name="connsiteX4" fmla="*/ 224896 w 269876"/>
                  <a:gd name="connsiteY4" fmla="*/ 336996 h 434850"/>
                  <a:gd name="connsiteX5" fmla="*/ 203995 w 269876"/>
                  <a:gd name="connsiteY5" fmla="*/ 336996 h 434850"/>
                  <a:gd name="connsiteX6" fmla="*/ 203995 w 269876"/>
                  <a:gd name="connsiteY6" fmla="*/ 345992 h 434850"/>
                  <a:gd name="connsiteX7" fmla="*/ 203995 w 269876"/>
                  <a:gd name="connsiteY7" fmla="*/ 368613 h 434850"/>
                  <a:gd name="connsiteX8" fmla="*/ 134939 w 269876"/>
                  <a:gd name="connsiteY8" fmla="*/ 434850 h 434850"/>
                  <a:gd name="connsiteX9" fmla="*/ 65882 w 269876"/>
                  <a:gd name="connsiteY9" fmla="*/ 368613 h 434850"/>
                  <a:gd name="connsiteX10" fmla="*/ 65882 w 269876"/>
                  <a:gd name="connsiteY10" fmla="*/ 337614 h 434850"/>
                  <a:gd name="connsiteX11" fmla="*/ 65882 w 269876"/>
                  <a:gd name="connsiteY11" fmla="*/ 336996 h 434850"/>
                  <a:gd name="connsiteX12" fmla="*/ 44980 w 269876"/>
                  <a:gd name="connsiteY12" fmla="*/ 336996 h 434850"/>
                  <a:gd name="connsiteX13" fmla="*/ 0 w 269876"/>
                  <a:gd name="connsiteY13" fmla="*/ 292016 h 434850"/>
                  <a:gd name="connsiteX14" fmla="*/ 0 w 269876"/>
                  <a:gd name="connsiteY14" fmla="*/ 44980 h 434850"/>
                  <a:gd name="connsiteX15" fmla="*/ 44980 w 269876"/>
                  <a:gd name="connsiteY15" fmla="*/ 0 h 43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876" h="434850">
                    <a:moveTo>
                      <a:pt x="44980" y="0"/>
                    </a:moveTo>
                    <a:lnTo>
                      <a:pt x="224896" y="0"/>
                    </a:lnTo>
                    <a:cubicBezTo>
                      <a:pt x="249738" y="0"/>
                      <a:pt x="269876" y="20138"/>
                      <a:pt x="269876" y="44980"/>
                    </a:cubicBezTo>
                    <a:lnTo>
                      <a:pt x="269876" y="292016"/>
                    </a:lnTo>
                    <a:cubicBezTo>
                      <a:pt x="269876" y="316858"/>
                      <a:pt x="249738" y="336996"/>
                      <a:pt x="224896" y="336996"/>
                    </a:cubicBezTo>
                    <a:lnTo>
                      <a:pt x="203995" y="336996"/>
                    </a:lnTo>
                    <a:lnTo>
                      <a:pt x="203995" y="345992"/>
                    </a:lnTo>
                    <a:cubicBezTo>
                      <a:pt x="203995" y="368613"/>
                      <a:pt x="203995" y="368613"/>
                      <a:pt x="203995" y="368613"/>
                    </a:cubicBezTo>
                    <a:cubicBezTo>
                      <a:pt x="203995" y="409617"/>
                      <a:pt x="173140" y="434850"/>
                      <a:pt x="134939" y="434850"/>
                    </a:cubicBezTo>
                    <a:cubicBezTo>
                      <a:pt x="96737" y="434850"/>
                      <a:pt x="65882" y="409617"/>
                      <a:pt x="65882" y="368613"/>
                    </a:cubicBezTo>
                    <a:cubicBezTo>
                      <a:pt x="65882" y="355208"/>
                      <a:pt x="65882" y="345155"/>
                      <a:pt x="65882" y="337614"/>
                    </a:cubicBezTo>
                    <a:lnTo>
                      <a:pt x="65882" y="336996"/>
                    </a:lnTo>
                    <a:lnTo>
                      <a:pt x="44980" y="336996"/>
                    </a:lnTo>
                    <a:cubicBezTo>
                      <a:pt x="20138" y="336996"/>
                      <a:pt x="0" y="316858"/>
                      <a:pt x="0" y="292016"/>
                    </a:cubicBezTo>
                    <a:lnTo>
                      <a:pt x="0" y="44980"/>
                    </a:lnTo>
                    <a:cubicBezTo>
                      <a:pt x="0" y="20138"/>
                      <a:pt x="20138" y="0"/>
                      <a:pt x="44980" y="0"/>
                    </a:cubicBez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90" name="Rectangle: Rounded Corners 84">
                <a:extLst>
                  <a:ext uri="{FF2B5EF4-FFF2-40B4-BE49-F238E27FC236}">
                    <a16:creationId xmlns:a16="http://schemas.microsoft.com/office/drawing/2014/main" id="{55FE6E1F-6BCD-46A4-8C87-361A0AD36A4E}"/>
                  </a:ext>
                </a:extLst>
              </p:cNvPr>
              <p:cNvSpPr/>
              <p:nvPr/>
            </p:nvSpPr>
            <p:spPr>
              <a:xfrm>
                <a:off x="1601873" y="5003799"/>
                <a:ext cx="342136" cy="447675"/>
              </a:xfrm>
              <a:custGeom>
                <a:avLst/>
                <a:gdLst>
                  <a:gd name="connsiteX0" fmla="*/ 0 w 303212"/>
                  <a:gd name="connsiteY0" fmla="*/ 114284 h 315841"/>
                  <a:gd name="connsiteX1" fmla="*/ 114284 w 303212"/>
                  <a:gd name="connsiteY1" fmla="*/ 0 h 315841"/>
                  <a:gd name="connsiteX2" fmla="*/ 188928 w 303212"/>
                  <a:gd name="connsiteY2" fmla="*/ 0 h 315841"/>
                  <a:gd name="connsiteX3" fmla="*/ 303212 w 303212"/>
                  <a:gd name="connsiteY3" fmla="*/ 114284 h 315841"/>
                  <a:gd name="connsiteX4" fmla="*/ 303212 w 303212"/>
                  <a:gd name="connsiteY4" fmla="*/ 201557 h 315841"/>
                  <a:gd name="connsiteX5" fmla="*/ 188928 w 303212"/>
                  <a:gd name="connsiteY5" fmla="*/ 315841 h 315841"/>
                  <a:gd name="connsiteX6" fmla="*/ 114284 w 303212"/>
                  <a:gd name="connsiteY6" fmla="*/ 315841 h 315841"/>
                  <a:gd name="connsiteX7" fmla="*/ 0 w 303212"/>
                  <a:gd name="connsiteY7" fmla="*/ 201557 h 315841"/>
                  <a:gd name="connsiteX8" fmla="*/ 0 w 303212"/>
                  <a:gd name="connsiteY8" fmla="*/ 114284 h 315841"/>
                  <a:gd name="connsiteX0" fmla="*/ 151 w 303363"/>
                  <a:gd name="connsiteY0" fmla="*/ 114284 h 315841"/>
                  <a:gd name="connsiteX1" fmla="*/ 114435 w 303363"/>
                  <a:gd name="connsiteY1" fmla="*/ 0 h 315841"/>
                  <a:gd name="connsiteX2" fmla="*/ 189079 w 303363"/>
                  <a:gd name="connsiteY2" fmla="*/ 0 h 315841"/>
                  <a:gd name="connsiteX3" fmla="*/ 303363 w 303363"/>
                  <a:gd name="connsiteY3" fmla="*/ 114284 h 315841"/>
                  <a:gd name="connsiteX4" fmla="*/ 303363 w 303363"/>
                  <a:gd name="connsiteY4" fmla="*/ 201557 h 315841"/>
                  <a:gd name="connsiteX5" fmla="*/ 189079 w 303363"/>
                  <a:gd name="connsiteY5" fmla="*/ 315841 h 315841"/>
                  <a:gd name="connsiteX6" fmla="*/ 57285 w 303363"/>
                  <a:gd name="connsiteY6" fmla="*/ 309491 h 315841"/>
                  <a:gd name="connsiteX7" fmla="*/ 151 w 303363"/>
                  <a:gd name="connsiteY7" fmla="*/ 201557 h 315841"/>
                  <a:gd name="connsiteX8" fmla="*/ 151 w 303363"/>
                  <a:gd name="connsiteY8" fmla="*/ 114284 h 315841"/>
                  <a:gd name="connsiteX0" fmla="*/ 151 w 308261"/>
                  <a:gd name="connsiteY0" fmla="*/ 114284 h 319016"/>
                  <a:gd name="connsiteX1" fmla="*/ 114435 w 308261"/>
                  <a:gd name="connsiteY1" fmla="*/ 0 h 319016"/>
                  <a:gd name="connsiteX2" fmla="*/ 189079 w 308261"/>
                  <a:gd name="connsiteY2" fmla="*/ 0 h 319016"/>
                  <a:gd name="connsiteX3" fmla="*/ 303363 w 308261"/>
                  <a:gd name="connsiteY3" fmla="*/ 114284 h 319016"/>
                  <a:gd name="connsiteX4" fmla="*/ 303363 w 308261"/>
                  <a:gd name="connsiteY4" fmla="*/ 201557 h 319016"/>
                  <a:gd name="connsiteX5" fmla="*/ 265279 w 308261"/>
                  <a:gd name="connsiteY5" fmla="*/ 319016 h 319016"/>
                  <a:gd name="connsiteX6" fmla="*/ 57285 w 308261"/>
                  <a:gd name="connsiteY6" fmla="*/ 309491 h 319016"/>
                  <a:gd name="connsiteX7" fmla="*/ 151 w 308261"/>
                  <a:gd name="connsiteY7" fmla="*/ 201557 h 319016"/>
                  <a:gd name="connsiteX8" fmla="*/ 151 w 308261"/>
                  <a:gd name="connsiteY8" fmla="*/ 114284 h 319016"/>
                  <a:gd name="connsiteX0" fmla="*/ 7802 w 315912"/>
                  <a:gd name="connsiteY0" fmla="*/ 114284 h 319016"/>
                  <a:gd name="connsiteX1" fmla="*/ 122086 w 315912"/>
                  <a:gd name="connsiteY1" fmla="*/ 0 h 319016"/>
                  <a:gd name="connsiteX2" fmla="*/ 196730 w 315912"/>
                  <a:gd name="connsiteY2" fmla="*/ 0 h 319016"/>
                  <a:gd name="connsiteX3" fmla="*/ 311014 w 315912"/>
                  <a:gd name="connsiteY3" fmla="*/ 114284 h 319016"/>
                  <a:gd name="connsiteX4" fmla="*/ 311014 w 315912"/>
                  <a:gd name="connsiteY4" fmla="*/ 201557 h 319016"/>
                  <a:gd name="connsiteX5" fmla="*/ 272930 w 315912"/>
                  <a:gd name="connsiteY5" fmla="*/ 319016 h 319016"/>
                  <a:gd name="connsiteX6" fmla="*/ 39536 w 315912"/>
                  <a:gd name="connsiteY6" fmla="*/ 319016 h 319016"/>
                  <a:gd name="connsiteX7" fmla="*/ 7802 w 315912"/>
                  <a:gd name="connsiteY7" fmla="*/ 201557 h 319016"/>
                  <a:gd name="connsiteX8" fmla="*/ 7802 w 315912"/>
                  <a:gd name="connsiteY8" fmla="*/ 114284 h 319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912" h="319016">
                    <a:moveTo>
                      <a:pt x="7802" y="114284"/>
                    </a:moveTo>
                    <a:cubicBezTo>
                      <a:pt x="7802" y="51167"/>
                      <a:pt x="58969" y="0"/>
                      <a:pt x="122086" y="0"/>
                    </a:cubicBezTo>
                    <a:lnTo>
                      <a:pt x="196730" y="0"/>
                    </a:lnTo>
                    <a:cubicBezTo>
                      <a:pt x="259847" y="0"/>
                      <a:pt x="311014" y="51167"/>
                      <a:pt x="311014" y="114284"/>
                    </a:cubicBezTo>
                    <a:lnTo>
                      <a:pt x="311014" y="201557"/>
                    </a:lnTo>
                    <a:cubicBezTo>
                      <a:pt x="311014" y="264674"/>
                      <a:pt x="336047" y="319016"/>
                      <a:pt x="272930" y="319016"/>
                    </a:cubicBezTo>
                    <a:lnTo>
                      <a:pt x="39536" y="319016"/>
                    </a:lnTo>
                    <a:cubicBezTo>
                      <a:pt x="-23581" y="319016"/>
                      <a:pt x="7802" y="264674"/>
                      <a:pt x="7802" y="201557"/>
                    </a:cubicBezTo>
                    <a:lnTo>
                      <a:pt x="7802" y="114284"/>
                    </a:lnTo>
                    <a:close/>
                  </a:path>
                </a:pathLst>
              </a:custGeom>
              <a:solidFill>
                <a:srgbClr val="000000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51304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A64E9730-7AC0-4563-93A9-0E3CC29626D7}"/>
                  </a:ext>
                </a:extLst>
              </p:cNvPr>
              <p:cNvSpPr/>
              <p:nvPr/>
            </p:nvSpPr>
            <p:spPr>
              <a:xfrm>
                <a:off x="1427904" y="6285262"/>
                <a:ext cx="222972" cy="574374"/>
              </a:xfrm>
              <a:custGeom>
                <a:avLst/>
                <a:gdLst>
                  <a:gd name="connsiteX0" fmla="*/ 102941 w 205882"/>
                  <a:gd name="connsiteY0" fmla="*/ 0 h 530350"/>
                  <a:gd name="connsiteX1" fmla="*/ 205882 w 205882"/>
                  <a:gd name="connsiteY1" fmla="*/ 102941 h 530350"/>
                  <a:gd name="connsiteX2" fmla="*/ 205882 w 205882"/>
                  <a:gd name="connsiteY2" fmla="*/ 530350 h 530350"/>
                  <a:gd name="connsiteX3" fmla="*/ 0 w 205882"/>
                  <a:gd name="connsiteY3" fmla="*/ 530350 h 530350"/>
                  <a:gd name="connsiteX4" fmla="*/ 0 w 205882"/>
                  <a:gd name="connsiteY4" fmla="*/ 102941 h 530350"/>
                  <a:gd name="connsiteX5" fmla="*/ 102941 w 205882"/>
                  <a:gd name="connsiteY5" fmla="*/ 0 h 53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882" h="530350">
                    <a:moveTo>
                      <a:pt x="102941" y="0"/>
                    </a:moveTo>
                    <a:cubicBezTo>
                      <a:pt x="159794" y="0"/>
                      <a:pt x="205882" y="46088"/>
                      <a:pt x="205882" y="102941"/>
                    </a:cubicBezTo>
                    <a:lnTo>
                      <a:pt x="205882" y="530350"/>
                    </a:lnTo>
                    <a:lnTo>
                      <a:pt x="0" y="530350"/>
                    </a:lnTo>
                    <a:lnTo>
                      <a:pt x="0" y="102941"/>
                    </a:lnTo>
                    <a:cubicBezTo>
                      <a:pt x="0" y="46088"/>
                      <a:pt x="46088" y="0"/>
                      <a:pt x="102941" y="0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51304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B5598B8D-1AF6-4F7C-88F5-DA3633E0D389}"/>
                  </a:ext>
                </a:extLst>
              </p:cNvPr>
              <p:cNvSpPr/>
              <p:nvPr/>
            </p:nvSpPr>
            <p:spPr>
              <a:xfrm>
                <a:off x="1938527" y="6285262"/>
                <a:ext cx="218766" cy="574375"/>
              </a:xfrm>
              <a:custGeom>
                <a:avLst/>
                <a:gdLst>
                  <a:gd name="connsiteX0" fmla="*/ 100999 w 201998"/>
                  <a:gd name="connsiteY0" fmla="*/ 0 h 530351"/>
                  <a:gd name="connsiteX1" fmla="*/ 201998 w 201998"/>
                  <a:gd name="connsiteY1" fmla="*/ 100999 h 530351"/>
                  <a:gd name="connsiteX2" fmla="*/ 201998 w 201998"/>
                  <a:gd name="connsiteY2" fmla="*/ 530351 h 530351"/>
                  <a:gd name="connsiteX3" fmla="*/ 0 w 201998"/>
                  <a:gd name="connsiteY3" fmla="*/ 530351 h 530351"/>
                  <a:gd name="connsiteX4" fmla="*/ 0 w 201998"/>
                  <a:gd name="connsiteY4" fmla="*/ 100999 h 530351"/>
                  <a:gd name="connsiteX5" fmla="*/ 100999 w 201998"/>
                  <a:gd name="connsiteY5" fmla="*/ 0 h 530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98" h="530351">
                    <a:moveTo>
                      <a:pt x="100999" y="0"/>
                    </a:moveTo>
                    <a:cubicBezTo>
                      <a:pt x="156779" y="0"/>
                      <a:pt x="201998" y="45219"/>
                      <a:pt x="201998" y="100999"/>
                    </a:cubicBezTo>
                    <a:lnTo>
                      <a:pt x="201998" y="530351"/>
                    </a:lnTo>
                    <a:lnTo>
                      <a:pt x="0" y="530351"/>
                    </a:lnTo>
                    <a:lnTo>
                      <a:pt x="0" y="100999"/>
                    </a:lnTo>
                    <a:cubicBezTo>
                      <a:pt x="0" y="45219"/>
                      <a:pt x="45219" y="0"/>
                      <a:pt x="100999" y="0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51304">
                  <a:defRPr/>
                </a:pPr>
                <a:endParaRPr lang="en-US" sz="183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3A87AB9A-A474-4DDD-9DD4-7EB150C1A31D}"/>
                  </a:ext>
                </a:extLst>
              </p:cNvPr>
              <p:cNvSpPr/>
              <p:nvPr/>
            </p:nvSpPr>
            <p:spPr>
              <a:xfrm>
                <a:off x="1232899" y="5480041"/>
                <a:ext cx="1330989" cy="990304"/>
              </a:xfrm>
              <a:custGeom>
                <a:avLst/>
                <a:gdLst>
                  <a:gd name="connsiteX0" fmla="*/ 323097 w 1228972"/>
                  <a:gd name="connsiteY0" fmla="*/ 0 h 914400"/>
                  <a:gd name="connsiteX1" fmla="*/ 704093 w 1228972"/>
                  <a:gd name="connsiteY1" fmla="*/ 0 h 914400"/>
                  <a:gd name="connsiteX2" fmla="*/ 734728 w 1228972"/>
                  <a:gd name="connsiteY2" fmla="*/ 6185 h 914400"/>
                  <a:gd name="connsiteX3" fmla="*/ 743472 w 1228972"/>
                  <a:gd name="connsiteY3" fmla="*/ 6340 h 914400"/>
                  <a:gd name="connsiteX4" fmla="*/ 805041 w 1228972"/>
                  <a:gd name="connsiteY4" fmla="*/ 48694 h 914400"/>
                  <a:gd name="connsiteX5" fmla="*/ 981548 w 1228972"/>
                  <a:gd name="connsiteY5" fmla="*/ 351630 h 914400"/>
                  <a:gd name="connsiteX6" fmla="*/ 1204765 w 1228972"/>
                  <a:gd name="connsiteY6" fmla="*/ 351630 h 914400"/>
                  <a:gd name="connsiteX7" fmla="*/ 1228972 w 1228972"/>
                  <a:gd name="connsiteY7" fmla="*/ 356518 h 914400"/>
                  <a:gd name="connsiteX8" fmla="*/ 1228972 w 1228972"/>
                  <a:gd name="connsiteY8" fmla="*/ 516979 h 914400"/>
                  <a:gd name="connsiteX9" fmla="*/ 1204765 w 1228972"/>
                  <a:gd name="connsiteY9" fmla="*/ 521866 h 914400"/>
                  <a:gd name="connsiteX10" fmla="*/ 940796 w 1228972"/>
                  <a:gd name="connsiteY10" fmla="*/ 521866 h 914400"/>
                  <a:gd name="connsiteX11" fmla="*/ 940049 w 1228972"/>
                  <a:gd name="connsiteY11" fmla="*/ 522121 h 914400"/>
                  <a:gd name="connsiteX12" fmla="*/ 936178 w 1228972"/>
                  <a:gd name="connsiteY12" fmla="*/ 521866 h 914400"/>
                  <a:gd name="connsiteX13" fmla="*/ 925739 w 1228972"/>
                  <a:gd name="connsiteY13" fmla="*/ 521866 h 914400"/>
                  <a:gd name="connsiteX14" fmla="*/ 920699 w 1228972"/>
                  <a:gd name="connsiteY14" fmla="*/ 520849 h 914400"/>
                  <a:gd name="connsiteX15" fmla="*/ 906543 w 1228972"/>
                  <a:gd name="connsiteY15" fmla="*/ 519918 h 914400"/>
                  <a:gd name="connsiteX16" fmla="*/ 899688 w 1228972"/>
                  <a:gd name="connsiteY16" fmla="*/ 516606 h 914400"/>
                  <a:gd name="connsiteX17" fmla="*/ 892608 w 1228972"/>
                  <a:gd name="connsiteY17" fmla="*/ 515177 h 914400"/>
                  <a:gd name="connsiteX18" fmla="*/ 882193 w 1228972"/>
                  <a:gd name="connsiteY18" fmla="*/ 508155 h 914400"/>
                  <a:gd name="connsiteX19" fmla="*/ 876307 w 1228972"/>
                  <a:gd name="connsiteY19" fmla="*/ 505312 h 914400"/>
                  <a:gd name="connsiteX20" fmla="*/ 873809 w 1228972"/>
                  <a:gd name="connsiteY20" fmla="*/ 502503 h 914400"/>
                  <a:gd name="connsiteX21" fmla="*/ 865552 w 1228972"/>
                  <a:gd name="connsiteY21" fmla="*/ 496936 h 914400"/>
                  <a:gd name="connsiteX22" fmla="*/ 855176 w 1228972"/>
                  <a:gd name="connsiteY22" fmla="*/ 481546 h 914400"/>
                  <a:gd name="connsiteX23" fmla="*/ 853195 w 1228972"/>
                  <a:gd name="connsiteY23" fmla="*/ 479318 h 914400"/>
                  <a:gd name="connsiteX24" fmla="*/ 850147 w 1228972"/>
                  <a:gd name="connsiteY24" fmla="*/ 474087 h 914400"/>
                  <a:gd name="connsiteX25" fmla="*/ 847310 w 1228972"/>
                  <a:gd name="connsiteY25" fmla="*/ 469880 h 914400"/>
                  <a:gd name="connsiteX26" fmla="*/ 847106 w 1228972"/>
                  <a:gd name="connsiteY26" fmla="*/ 468868 h 914400"/>
                  <a:gd name="connsiteX27" fmla="*/ 799345 w 1228972"/>
                  <a:gd name="connsiteY27" fmla="*/ 386896 h 914400"/>
                  <a:gd name="connsiteX28" fmla="*/ 799345 w 1228972"/>
                  <a:gd name="connsiteY28" fmla="*/ 819148 h 914400"/>
                  <a:gd name="connsiteX29" fmla="*/ 704093 w 1228972"/>
                  <a:gd name="connsiteY29" fmla="*/ 914400 h 914400"/>
                  <a:gd name="connsiteX30" fmla="*/ 323097 w 1228972"/>
                  <a:gd name="connsiteY30" fmla="*/ 914400 h 914400"/>
                  <a:gd name="connsiteX31" fmla="*/ 227845 w 1228972"/>
                  <a:gd name="connsiteY31" fmla="*/ 819148 h 914400"/>
                  <a:gd name="connsiteX32" fmla="*/ 227845 w 1228972"/>
                  <a:gd name="connsiteY32" fmla="*/ 366140 h 914400"/>
                  <a:gd name="connsiteX33" fmla="*/ 163288 w 1228972"/>
                  <a:gd name="connsiteY33" fmla="*/ 476938 h 914400"/>
                  <a:gd name="connsiteX34" fmla="*/ 43509 w 1228972"/>
                  <a:gd name="connsiteY34" fmla="*/ 508524 h 914400"/>
                  <a:gd name="connsiteX35" fmla="*/ 43509 w 1228972"/>
                  <a:gd name="connsiteY35" fmla="*/ 508525 h 914400"/>
                  <a:gd name="connsiteX36" fmla="*/ 11923 w 1228972"/>
                  <a:gd name="connsiteY36" fmla="*/ 388745 h 914400"/>
                  <a:gd name="connsiteX37" fmla="*/ 211442 w 1228972"/>
                  <a:gd name="connsiteY37" fmla="*/ 46314 h 914400"/>
                  <a:gd name="connsiteX38" fmla="*/ 298297 w 1228972"/>
                  <a:gd name="connsiteY38" fmla="*/ 3511 h 914400"/>
                  <a:gd name="connsiteX39" fmla="*/ 301054 w 1228972"/>
                  <a:gd name="connsiteY39" fmla="*/ 445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228972" h="914400">
                    <a:moveTo>
                      <a:pt x="323097" y="0"/>
                    </a:moveTo>
                    <a:lnTo>
                      <a:pt x="704093" y="0"/>
                    </a:lnTo>
                    <a:lnTo>
                      <a:pt x="734728" y="6185"/>
                    </a:lnTo>
                    <a:lnTo>
                      <a:pt x="743472" y="6340"/>
                    </a:lnTo>
                    <a:cubicBezTo>
                      <a:pt x="768380" y="10421"/>
                      <a:pt x="791341" y="25182"/>
                      <a:pt x="805041" y="48694"/>
                    </a:cubicBezTo>
                    <a:lnTo>
                      <a:pt x="981548" y="351630"/>
                    </a:lnTo>
                    <a:lnTo>
                      <a:pt x="1204765" y="351630"/>
                    </a:lnTo>
                    <a:lnTo>
                      <a:pt x="1228972" y="356518"/>
                    </a:lnTo>
                    <a:lnTo>
                      <a:pt x="1228972" y="516979"/>
                    </a:lnTo>
                    <a:lnTo>
                      <a:pt x="1204765" y="521866"/>
                    </a:lnTo>
                    <a:lnTo>
                      <a:pt x="940796" y="521866"/>
                    </a:lnTo>
                    <a:lnTo>
                      <a:pt x="940049" y="522121"/>
                    </a:lnTo>
                    <a:lnTo>
                      <a:pt x="936178" y="521866"/>
                    </a:lnTo>
                    <a:lnTo>
                      <a:pt x="925739" y="521866"/>
                    </a:lnTo>
                    <a:lnTo>
                      <a:pt x="920699" y="520849"/>
                    </a:lnTo>
                    <a:lnTo>
                      <a:pt x="906543" y="519918"/>
                    </a:lnTo>
                    <a:lnTo>
                      <a:pt x="899688" y="516606"/>
                    </a:lnTo>
                    <a:lnTo>
                      <a:pt x="892608" y="515177"/>
                    </a:lnTo>
                    <a:lnTo>
                      <a:pt x="882193" y="508155"/>
                    </a:lnTo>
                    <a:lnTo>
                      <a:pt x="876307" y="505312"/>
                    </a:lnTo>
                    <a:lnTo>
                      <a:pt x="873809" y="502503"/>
                    </a:lnTo>
                    <a:lnTo>
                      <a:pt x="865552" y="496936"/>
                    </a:lnTo>
                    <a:lnTo>
                      <a:pt x="855176" y="481546"/>
                    </a:lnTo>
                    <a:lnTo>
                      <a:pt x="853195" y="479318"/>
                    </a:lnTo>
                    <a:lnTo>
                      <a:pt x="850147" y="474087"/>
                    </a:lnTo>
                    <a:lnTo>
                      <a:pt x="847310" y="469880"/>
                    </a:lnTo>
                    <a:lnTo>
                      <a:pt x="847106" y="468868"/>
                    </a:lnTo>
                    <a:lnTo>
                      <a:pt x="799345" y="386896"/>
                    </a:lnTo>
                    <a:lnTo>
                      <a:pt x="799345" y="819148"/>
                    </a:lnTo>
                    <a:cubicBezTo>
                      <a:pt x="799345" y="871754"/>
                      <a:pt x="756699" y="914400"/>
                      <a:pt x="704093" y="914400"/>
                    </a:cubicBezTo>
                    <a:lnTo>
                      <a:pt x="323097" y="914400"/>
                    </a:lnTo>
                    <a:cubicBezTo>
                      <a:pt x="270491" y="914400"/>
                      <a:pt x="227845" y="871754"/>
                      <a:pt x="227845" y="819148"/>
                    </a:cubicBezTo>
                    <a:lnTo>
                      <a:pt x="227845" y="366140"/>
                    </a:lnTo>
                    <a:lnTo>
                      <a:pt x="163288" y="476938"/>
                    </a:lnTo>
                    <a:cubicBezTo>
                      <a:pt x="138934" y="518736"/>
                      <a:pt x="85308" y="532878"/>
                      <a:pt x="43509" y="508524"/>
                    </a:cubicBezTo>
                    <a:lnTo>
                      <a:pt x="43509" y="508525"/>
                    </a:lnTo>
                    <a:cubicBezTo>
                      <a:pt x="1710" y="484170"/>
                      <a:pt x="-12431" y="430544"/>
                      <a:pt x="11923" y="388745"/>
                    </a:cubicBezTo>
                    <a:lnTo>
                      <a:pt x="211442" y="46314"/>
                    </a:lnTo>
                    <a:cubicBezTo>
                      <a:pt x="229708" y="14965"/>
                      <a:pt x="264439" y="-827"/>
                      <a:pt x="298297" y="3511"/>
                    </a:cubicBezTo>
                    <a:lnTo>
                      <a:pt x="301054" y="4450"/>
                    </a:lnTo>
                    <a:close/>
                  </a:path>
                </a:pathLst>
              </a:custGeom>
              <a:solidFill>
                <a:srgbClr val="B4009E">
                  <a:lumMod val="5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51304">
                  <a:defRPr/>
                </a:pPr>
                <a:endParaRPr lang="en-US" sz="1836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E3A66E4F-2E66-440F-8987-945F26452D3F}"/>
                  </a:ext>
                </a:extLst>
              </p:cNvPr>
              <p:cNvGrpSpPr/>
              <p:nvPr/>
            </p:nvGrpSpPr>
            <p:grpSpPr>
              <a:xfrm>
                <a:off x="1397646" y="5850619"/>
                <a:ext cx="757129" cy="1006385"/>
                <a:chOff x="3666811" y="5009099"/>
                <a:chExt cx="1108389" cy="1473283"/>
              </a:xfrm>
            </p:grpSpPr>
            <p:sp>
              <p:nvSpPr>
                <p:cNvPr id="309" name="Freeform 148">
                  <a:extLst>
                    <a:ext uri="{FF2B5EF4-FFF2-40B4-BE49-F238E27FC236}">
                      <a16:creationId xmlns:a16="http://schemas.microsoft.com/office/drawing/2014/main" id="{6A47D367-8ABA-420F-9908-446754B80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135" y="6218594"/>
                  <a:ext cx="154774" cy="263788"/>
                </a:xfrm>
                <a:custGeom>
                  <a:avLst/>
                  <a:gdLst>
                    <a:gd name="T0" fmla="*/ 48 w 48"/>
                    <a:gd name="T1" fmla="*/ 90 h 90"/>
                    <a:gd name="T2" fmla="*/ 0 w 48"/>
                    <a:gd name="T3" fmla="*/ 90 h 90"/>
                    <a:gd name="T4" fmla="*/ 5 w 48"/>
                    <a:gd name="T5" fmla="*/ 0 h 90"/>
                    <a:gd name="T6" fmla="*/ 41 w 48"/>
                    <a:gd name="T7" fmla="*/ 0 h 90"/>
                    <a:gd name="T8" fmla="*/ 48 w 48"/>
                    <a:gd name="T9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90">
                      <a:moveTo>
                        <a:pt x="48" y="90"/>
                      </a:moveTo>
                      <a:lnTo>
                        <a:pt x="0" y="90"/>
                      </a:lnTo>
                      <a:lnTo>
                        <a:pt x="5" y="0"/>
                      </a:lnTo>
                      <a:lnTo>
                        <a:pt x="41" y="0"/>
                      </a:lnTo>
                      <a:lnTo>
                        <a:pt x="48" y="90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51304">
                    <a:defRPr/>
                  </a:pPr>
                  <a:endParaRPr lang="en-US" sz="1836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0" name="Freeform 149">
                  <a:extLst>
                    <a:ext uri="{FF2B5EF4-FFF2-40B4-BE49-F238E27FC236}">
                      <a16:creationId xmlns:a16="http://schemas.microsoft.com/office/drawing/2014/main" id="{0940654D-5907-4860-9519-C6E34B98A7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6071" y="6080042"/>
                  <a:ext cx="89869" cy="138550"/>
                </a:xfrm>
                <a:custGeom>
                  <a:avLst/>
                  <a:gdLst>
                    <a:gd name="T0" fmla="*/ 24 w 24"/>
                    <a:gd name="T1" fmla="*/ 37 h 37"/>
                    <a:gd name="T2" fmla="*/ 0 w 24"/>
                    <a:gd name="T3" fmla="*/ 37 h 37"/>
                    <a:gd name="T4" fmla="*/ 2 w 24"/>
                    <a:gd name="T5" fmla="*/ 0 h 37"/>
                    <a:gd name="T6" fmla="*/ 22 w 24"/>
                    <a:gd name="T7" fmla="*/ 0 h 37"/>
                    <a:gd name="T8" fmla="*/ 24 w 24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37">
                      <a:moveTo>
                        <a:pt x="24" y="37"/>
                      </a:moveTo>
                      <a:lnTo>
                        <a:pt x="0" y="37"/>
                      </a:lnTo>
                      <a:lnTo>
                        <a:pt x="2" y="0"/>
                      </a:lnTo>
                      <a:lnTo>
                        <a:pt x="22" y="0"/>
                      </a:lnTo>
                      <a:lnTo>
                        <a:pt x="24" y="37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51304">
                    <a:defRPr/>
                  </a:pPr>
                  <a:endParaRPr lang="en-US" sz="1836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20" name="Freeform 152">
                  <a:extLst>
                    <a:ext uri="{FF2B5EF4-FFF2-40B4-BE49-F238E27FC236}">
                      <a16:creationId xmlns:a16="http://schemas.microsoft.com/office/drawing/2014/main" id="{051525D5-7373-412E-A991-64EAA2C415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39061" y="6095021"/>
                  <a:ext cx="265865" cy="82380"/>
                </a:xfrm>
                <a:custGeom>
                  <a:avLst/>
                  <a:gdLst>
                    <a:gd name="T0" fmla="*/ 33 w 33"/>
                    <a:gd name="T1" fmla="*/ 0 h 10"/>
                    <a:gd name="T2" fmla="*/ 33 w 33"/>
                    <a:gd name="T3" fmla="*/ 3 h 10"/>
                    <a:gd name="T4" fmla="*/ 26 w 33"/>
                    <a:gd name="T5" fmla="*/ 10 h 10"/>
                    <a:gd name="T6" fmla="*/ 0 w 33"/>
                    <a:gd name="T7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10">
                      <a:moveTo>
                        <a:pt x="33" y="0"/>
                      </a:moveTo>
                      <a:cubicBezTo>
                        <a:pt x="33" y="3"/>
                        <a:pt x="33" y="3"/>
                        <a:pt x="33" y="3"/>
                      </a:cubicBezTo>
                      <a:cubicBezTo>
                        <a:pt x="33" y="7"/>
                        <a:pt x="30" y="10"/>
                        <a:pt x="26" y="10"/>
                      </a:cubicBezTo>
                      <a:cubicBezTo>
                        <a:pt x="0" y="10"/>
                        <a:pt x="0" y="10"/>
                        <a:pt x="0" y="10"/>
                      </a:cubicBezTo>
                    </a:path>
                  </a:pathLst>
                </a:custGeom>
                <a:noFill/>
                <a:ln w="63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51304">
                    <a:defRPr/>
                  </a:pPr>
                  <a:endParaRPr lang="en-US" sz="1836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21" name="Freeform 153">
                  <a:extLst>
                    <a:ext uri="{FF2B5EF4-FFF2-40B4-BE49-F238E27FC236}">
                      <a16:creationId xmlns:a16="http://schemas.microsoft.com/office/drawing/2014/main" id="{D19F19EE-A2B8-4B41-877E-3CCDC149A3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3022" y="6143699"/>
                  <a:ext cx="161017" cy="67402"/>
                </a:xfrm>
                <a:custGeom>
                  <a:avLst/>
                  <a:gdLst>
                    <a:gd name="T0" fmla="*/ 43 w 43"/>
                    <a:gd name="T1" fmla="*/ 13 h 18"/>
                    <a:gd name="T2" fmla="*/ 0 w 43"/>
                    <a:gd name="T3" fmla="*/ 18 h 18"/>
                    <a:gd name="T4" fmla="*/ 0 w 43"/>
                    <a:gd name="T5" fmla="*/ 0 h 18"/>
                    <a:gd name="T6" fmla="*/ 43 w 43"/>
                    <a:gd name="T7" fmla="*/ 2 h 18"/>
                    <a:gd name="T8" fmla="*/ 43 w 43"/>
                    <a:gd name="T9" fmla="*/ 13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8">
                      <a:moveTo>
                        <a:pt x="43" y="13"/>
                      </a:move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43" y="2"/>
                      </a:lnTo>
                      <a:lnTo>
                        <a:pt x="43" y="13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51304">
                    <a:defRPr/>
                  </a:pPr>
                  <a:endParaRPr lang="en-US" sz="1836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id="{89ACDBB4-E9A8-4251-93B3-0D07B2401A07}"/>
                    </a:ext>
                  </a:extLst>
                </p:cNvPr>
                <p:cNvGrpSpPr/>
                <p:nvPr/>
              </p:nvGrpSpPr>
              <p:grpSpPr>
                <a:xfrm>
                  <a:off x="3666811" y="5009099"/>
                  <a:ext cx="1108389" cy="1085922"/>
                  <a:chOff x="3666811" y="5009099"/>
                  <a:chExt cx="1108389" cy="1085922"/>
                </a:xfrm>
              </p:grpSpPr>
              <p:sp>
                <p:nvSpPr>
                  <p:cNvPr id="367" name="Freeform 145">
                    <a:extLst>
                      <a:ext uri="{FF2B5EF4-FFF2-40B4-BE49-F238E27FC236}">
                        <a16:creationId xmlns:a16="http://schemas.microsoft.com/office/drawing/2014/main" id="{8B2AE9D6-BC3D-4D75-BEE5-E4E7E3B60F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03821" y="6016384"/>
                    <a:ext cx="434369" cy="78637"/>
                  </a:xfrm>
                  <a:custGeom>
                    <a:avLst/>
                    <a:gdLst>
                      <a:gd name="T0" fmla="*/ 54 w 54"/>
                      <a:gd name="T1" fmla="*/ 5 h 10"/>
                      <a:gd name="T2" fmla="*/ 49 w 54"/>
                      <a:gd name="T3" fmla="*/ 10 h 10"/>
                      <a:gd name="T4" fmla="*/ 4 w 54"/>
                      <a:gd name="T5" fmla="*/ 10 h 10"/>
                      <a:gd name="T6" fmla="*/ 0 w 54"/>
                      <a:gd name="T7" fmla="*/ 5 h 10"/>
                      <a:gd name="T8" fmla="*/ 0 w 54"/>
                      <a:gd name="T9" fmla="*/ 5 h 10"/>
                      <a:gd name="T10" fmla="*/ 4 w 54"/>
                      <a:gd name="T11" fmla="*/ 0 h 10"/>
                      <a:gd name="T12" fmla="*/ 49 w 54"/>
                      <a:gd name="T13" fmla="*/ 0 h 10"/>
                      <a:gd name="T14" fmla="*/ 54 w 54"/>
                      <a:gd name="T15" fmla="*/ 5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4" h="10">
                        <a:moveTo>
                          <a:pt x="54" y="5"/>
                        </a:moveTo>
                        <a:cubicBezTo>
                          <a:pt x="54" y="8"/>
                          <a:pt x="52" y="10"/>
                          <a:pt x="49" y="10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2" y="10"/>
                          <a:pt x="0" y="8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2"/>
                          <a:pt x="2" y="0"/>
                          <a:pt x="4" y="0"/>
                        </a:cubicBezTo>
                        <a:cubicBezTo>
                          <a:pt x="49" y="0"/>
                          <a:pt x="49" y="0"/>
                          <a:pt x="49" y="0"/>
                        </a:cubicBezTo>
                        <a:cubicBezTo>
                          <a:pt x="52" y="0"/>
                          <a:pt x="54" y="2"/>
                          <a:pt x="54" y="5"/>
                        </a:cubicBezTo>
                        <a:close/>
                      </a:path>
                    </a:pathLst>
                  </a:custGeom>
                  <a:solidFill>
                    <a:srgbClr val="28282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3260" tIns="46630" rIns="93260" bIns="4663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51304">
                      <a:defRPr/>
                    </a:pPr>
                    <a:endParaRPr lang="en-US" sz="1836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68" name="Freeform 146">
                    <a:extLst>
                      <a:ext uri="{FF2B5EF4-FFF2-40B4-BE49-F238E27FC236}">
                        <a16:creationId xmlns:a16="http://schemas.microsoft.com/office/drawing/2014/main" id="{CD2884AA-0066-4D8D-81A1-CC87A8EA4D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66811" y="5896558"/>
                    <a:ext cx="1108389" cy="161017"/>
                  </a:xfrm>
                  <a:custGeom>
                    <a:avLst/>
                    <a:gdLst>
                      <a:gd name="T0" fmla="*/ 137 w 137"/>
                      <a:gd name="T1" fmla="*/ 10 h 20"/>
                      <a:gd name="T2" fmla="*/ 127 w 137"/>
                      <a:gd name="T3" fmla="*/ 20 h 20"/>
                      <a:gd name="T4" fmla="*/ 10 w 137"/>
                      <a:gd name="T5" fmla="*/ 20 h 20"/>
                      <a:gd name="T6" fmla="*/ 0 w 137"/>
                      <a:gd name="T7" fmla="*/ 10 h 20"/>
                      <a:gd name="T8" fmla="*/ 0 w 137"/>
                      <a:gd name="T9" fmla="*/ 10 h 20"/>
                      <a:gd name="T10" fmla="*/ 10 w 137"/>
                      <a:gd name="T11" fmla="*/ 0 h 20"/>
                      <a:gd name="T12" fmla="*/ 127 w 137"/>
                      <a:gd name="T13" fmla="*/ 0 h 20"/>
                      <a:gd name="T14" fmla="*/ 137 w 137"/>
                      <a:gd name="T15" fmla="*/ 1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7" h="20">
                        <a:moveTo>
                          <a:pt x="137" y="10"/>
                        </a:moveTo>
                        <a:cubicBezTo>
                          <a:pt x="137" y="15"/>
                          <a:pt x="133" y="20"/>
                          <a:pt x="127" y="20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4" y="20"/>
                          <a:pt x="0" y="15"/>
                          <a:pt x="0" y="10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5"/>
                          <a:pt x="4" y="0"/>
                          <a:pt x="10" y="0"/>
                        </a:cubicBezTo>
                        <a:cubicBezTo>
                          <a:pt x="127" y="0"/>
                          <a:pt x="127" y="0"/>
                          <a:pt x="127" y="0"/>
                        </a:cubicBezTo>
                        <a:cubicBezTo>
                          <a:pt x="133" y="0"/>
                          <a:pt x="137" y="5"/>
                          <a:pt x="137" y="10"/>
                        </a:cubicBezTo>
                        <a:close/>
                      </a:path>
                    </a:pathLst>
                  </a:cu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3260" tIns="46630" rIns="93260" bIns="4663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51304">
                      <a:defRPr/>
                    </a:pPr>
                    <a:endParaRPr lang="en-US" sz="1836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69" name="Freeform 154">
                    <a:extLst>
                      <a:ext uri="{FF2B5EF4-FFF2-40B4-BE49-F238E27FC236}">
                        <a16:creationId xmlns:a16="http://schemas.microsoft.com/office/drawing/2014/main" id="{92AD46B9-D5D6-42B9-B39B-6AFABBD9D6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0425" y="5009099"/>
                    <a:ext cx="921161" cy="565429"/>
                  </a:xfrm>
                  <a:custGeom>
                    <a:avLst/>
                    <a:gdLst>
                      <a:gd name="T0" fmla="*/ 114 w 114"/>
                      <a:gd name="T1" fmla="*/ 54 h 70"/>
                      <a:gd name="T2" fmla="*/ 97 w 114"/>
                      <a:gd name="T3" fmla="*/ 70 h 70"/>
                      <a:gd name="T4" fmla="*/ 16 w 114"/>
                      <a:gd name="T5" fmla="*/ 70 h 70"/>
                      <a:gd name="T6" fmla="*/ 0 w 114"/>
                      <a:gd name="T7" fmla="*/ 54 h 70"/>
                      <a:gd name="T8" fmla="*/ 0 w 114"/>
                      <a:gd name="T9" fmla="*/ 17 h 70"/>
                      <a:gd name="T10" fmla="*/ 16 w 114"/>
                      <a:gd name="T11" fmla="*/ 0 h 70"/>
                      <a:gd name="T12" fmla="*/ 97 w 114"/>
                      <a:gd name="T13" fmla="*/ 0 h 70"/>
                      <a:gd name="T14" fmla="*/ 114 w 114"/>
                      <a:gd name="T15" fmla="*/ 17 h 70"/>
                      <a:gd name="T16" fmla="*/ 114 w 114"/>
                      <a:gd name="T17" fmla="*/ 54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4" h="70">
                        <a:moveTo>
                          <a:pt x="114" y="54"/>
                        </a:moveTo>
                        <a:cubicBezTo>
                          <a:pt x="114" y="63"/>
                          <a:pt x="106" y="70"/>
                          <a:pt x="97" y="70"/>
                        </a:cubicBezTo>
                        <a:cubicBezTo>
                          <a:pt x="16" y="70"/>
                          <a:pt x="16" y="70"/>
                          <a:pt x="16" y="70"/>
                        </a:cubicBezTo>
                        <a:cubicBezTo>
                          <a:pt x="7" y="70"/>
                          <a:pt x="0" y="63"/>
                          <a:pt x="0" y="54"/>
                        </a:cubicBezTo>
                        <a:cubicBezTo>
                          <a:pt x="0" y="17"/>
                          <a:pt x="0" y="17"/>
                          <a:pt x="0" y="17"/>
                        </a:cubicBezTo>
                        <a:cubicBezTo>
                          <a:pt x="0" y="8"/>
                          <a:pt x="7" y="0"/>
                          <a:pt x="16" y="0"/>
                        </a:cubicBezTo>
                        <a:cubicBezTo>
                          <a:pt x="97" y="0"/>
                          <a:pt x="97" y="0"/>
                          <a:pt x="97" y="0"/>
                        </a:cubicBezTo>
                        <a:cubicBezTo>
                          <a:pt x="106" y="0"/>
                          <a:pt x="114" y="8"/>
                          <a:pt x="114" y="17"/>
                        </a:cubicBezTo>
                        <a:lnTo>
                          <a:pt x="114" y="54"/>
                        </a:lnTo>
                        <a:close/>
                      </a:path>
                    </a:pathLst>
                  </a:cu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3260" tIns="46630" rIns="93260" bIns="4663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51304">
                      <a:defRPr/>
                    </a:pPr>
                    <a:endParaRPr lang="en-US" sz="1836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70" name="Freeform: Shape 369">
                    <a:extLst>
                      <a:ext uri="{FF2B5EF4-FFF2-40B4-BE49-F238E27FC236}">
                        <a16:creationId xmlns:a16="http://schemas.microsoft.com/office/drawing/2014/main" id="{6EFDE722-88EB-4055-B3CB-43C6EE0DD7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57347" y="5435179"/>
                    <a:ext cx="127316" cy="629865"/>
                  </a:xfrm>
                  <a:custGeom>
                    <a:avLst/>
                    <a:gdLst>
                      <a:gd name="connsiteX0" fmla="*/ 63658 w 127316"/>
                      <a:gd name="connsiteY0" fmla="*/ 0 h 618633"/>
                      <a:gd name="connsiteX1" fmla="*/ 127316 w 127316"/>
                      <a:gd name="connsiteY1" fmla="*/ 63658 h 618633"/>
                      <a:gd name="connsiteX2" fmla="*/ 127315 w 127316"/>
                      <a:gd name="connsiteY2" fmla="*/ 618633 h 618633"/>
                      <a:gd name="connsiteX3" fmla="*/ 53060 w 127316"/>
                      <a:gd name="connsiteY3" fmla="*/ 618633 h 618633"/>
                      <a:gd name="connsiteX4" fmla="*/ 0 w 127316"/>
                      <a:gd name="connsiteY4" fmla="*/ 618633 h 618633"/>
                      <a:gd name="connsiteX5" fmla="*/ 0 w 127316"/>
                      <a:gd name="connsiteY5" fmla="*/ 63658 h 618633"/>
                      <a:gd name="connsiteX6" fmla="*/ 63658 w 127316"/>
                      <a:gd name="connsiteY6" fmla="*/ 0 h 618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7316" h="618633">
                        <a:moveTo>
                          <a:pt x="63658" y="0"/>
                        </a:moveTo>
                        <a:cubicBezTo>
                          <a:pt x="98815" y="0"/>
                          <a:pt x="127316" y="28501"/>
                          <a:pt x="127316" y="63658"/>
                        </a:cubicBezTo>
                        <a:lnTo>
                          <a:pt x="127315" y="618633"/>
                        </a:lnTo>
                        <a:lnTo>
                          <a:pt x="53060" y="618633"/>
                        </a:lnTo>
                        <a:lnTo>
                          <a:pt x="0" y="618633"/>
                        </a:lnTo>
                        <a:lnTo>
                          <a:pt x="0" y="63658"/>
                        </a:lnTo>
                        <a:cubicBezTo>
                          <a:pt x="0" y="28501"/>
                          <a:pt x="28501" y="0"/>
                          <a:pt x="63658" y="0"/>
                        </a:cubicBezTo>
                        <a:close/>
                      </a:path>
                    </a:pathLst>
                  </a:custGeom>
                  <a:solidFill>
                    <a:srgbClr val="28282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3260" tIns="46630" rIns="93260" bIns="4663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51304">
                      <a:defRPr/>
                    </a:pPr>
                    <a:endParaRPr lang="en-US" sz="1836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</p:grpSp>
          </p:grpSp>
        </p:grpSp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50AB5B14-A383-4B2E-82E5-1CC00DBF2F68}"/>
              </a:ext>
            </a:extLst>
          </p:cNvPr>
          <p:cNvGrpSpPr/>
          <p:nvPr/>
        </p:nvGrpSpPr>
        <p:grpSpPr>
          <a:xfrm>
            <a:off x="4659712" y="3873939"/>
            <a:ext cx="1198871" cy="2766542"/>
            <a:chOff x="1722966" y="-749830"/>
            <a:chExt cx="3527743" cy="8140700"/>
          </a:xfrm>
        </p:grpSpPr>
        <p:sp>
          <p:nvSpPr>
            <p:cNvPr id="471" name="Freeform 19">
              <a:extLst>
                <a:ext uri="{FF2B5EF4-FFF2-40B4-BE49-F238E27FC236}">
                  <a16:creationId xmlns:a16="http://schemas.microsoft.com/office/drawing/2014/main" id="{17223D53-9056-4D25-AA67-5D3A7ED6A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841" y="1174220"/>
              <a:ext cx="1795463" cy="2073275"/>
            </a:xfrm>
            <a:custGeom>
              <a:avLst/>
              <a:gdLst>
                <a:gd name="T0" fmla="*/ 332 w 333"/>
                <a:gd name="T1" fmla="*/ 27 h 388"/>
                <a:gd name="T2" fmla="*/ 314 w 333"/>
                <a:gd name="T3" fmla="*/ 0 h 388"/>
                <a:gd name="T4" fmla="*/ 19 w 333"/>
                <a:gd name="T5" fmla="*/ 0 h 388"/>
                <a:gd name="T6" fmla="*/ 1 w 333"/>
                <a:gd name="T7" fmla="*/ 27 h 388"/>
                <a:gd name="T8" fmla="*/ 15 w 333"/>
                <a:gd name="T9" fmla="*/ 361 h 388"/>
                <a:gd name="T10" fmla="*/ 36 w 333"/>
                <a:gd name="T11" fmla="*/ 388 h 388"/>
                <a:gd name="T12" fmla="*/ 298 w 333"/>
                <a:gd name="T13" fmla="*/ 388 h 388"/>
                <a:gd name="T14" fmla="*/ 318 w 333"/>
                <a:gd name="T15" fmla="*/ 361 h 388"/>
                <a:gd name="T16" fmla="*/ 332 w 333"/>
                <a:gd name="T17" fmla="*/ 27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" h="388">
                  <a:moveTo>
                    <a:pt x="332" y="27"/>
                  </a:moveTo>
                  <a:cubicBezTo>
                    <a:pt x="333" y="12"/>
                    <a:pt x="325" y="0"/>
                    <a:pt x="3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12"/>
                    <a:pt x="1" y="27"/>
                  </a:cubicBezTo>
                  <a:cubicBezTo>
                    <a:pt x="15" y="361"/>
                    <a:pt x="15" y="361"/>
                    <a:pt x="15" y="361"/>
                  </a:cubicBezTo>
                  <a:cubicBezTo>
                    <a:pt x="16" y="376"/>
                    <a:pt x="25" y="388"/>
                    <a:pt x="36" y="388"/>
                  </a:cubicBezTo>
                  <a:cubicBezTo>
                    <a:pt x="298" y="388"/>
                    <a:pt x="298" y="388"/>
                    <a:pt x="298" y="388"/>
                  </a:cubicBezTo>
                  <a:cubicBezTo>
                    <a:pt x="308" y="388"/>
                    <a:pt x="317" y="376"/>
                    <a:pt x="318" y="361"/>
                  </a:cubicBezTo>
                  <a:lnTo>
                    <a:pt x="332" y="2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472" name="Freeform 20">
              <a:extLst>
                <a:ext uri="{FF2B5EF4-FFF2-40B4-BE49-F238E27FC236}">
                  <a16:creationId xmlns:a16="http://schemas.microsoft.com/office/drawing/2014/main" id="{85CAD243-14F3-4A87-93E5-70614531C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029" y="740833"/>
              <a:ext cx="576263" cy="469900"/>
            </a:xfrm>
            <a:custGeom>
              <a:avLst/>
              <a:gdLst>
                <a:gd name="T0" fmla="*/ 363 w 363"/>
                <a:gd name="T1" fmla="*/ 27 h 296"/>
                <a:gd name="T2" fmla="*/ 363 w 363"/>
                <a:gd name="T3" fmla="*/ 236 h 296"/>
                <a:gd name="T4" fmla="*/ 190 w 363"/>
                <a:gd name="T5" fmla="*/ 236 h 296"/>
                <a:gd name="T6" fmla="*/ 0 w 363"/>
                <a:gd name="T7" fmla="*/ 296 h 296"/>
                <a:gd name="T8" fmla="*/ 162 w 363"/>
                <a:gd name="T9" fmla="*/ 0 h 296"/>
                <a:gd name="T10" fmla="*/ 363 w 363"/>
                <a:gd name="T11" fmla="*/ 0 h 296"/>
                <a:gd name="T12" fmla="*/ 363 w 363"/>
                <a:gd name="T13" fmla="*/ 2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" h="296">
                  <a:moveTo>
                    <a:pt x="363" y="27"/>
                  </a:moveTo>
                  <a:lnTo>
                    <a:pt x="363" y="236"/>
                  </a:lnTo>
                  <a:lnTo>
                    <a:pt x="190" y="236"/>
                  </a:lnTo>
                  <a:lnTo>
                    <a:pt x="0" y="296"/>
                  </a:lnTo>
                  <a:lnTo>
                    <a:pt x="162" y="0"/>
                  </a:lnTo>
                  <a:lnTo>
                    <a:pt x="363" y="0"/>
                  </a:lnTo>
                  <a:lnTo>
                    <a:pt x="363" y="2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473" name="Freeform 21">
              <a:extLst>
                <a:ext uri="{FF2B5EF4-FFF2-40B4-BE49-F238E27FC236}">
                  <a16:creationId xmlns:a16="http://schemas.microsoft.com/office/drawing/2014/main" id="{C0B2D4F2-BC0B-4695-B105-3B191D12F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292" y="740833"/>
              <a:ext cx="581025" cy="469900"/>
            </a:xfrm>
            <a:custGeom>
              <a:avLst/>
              <a:gdLst>
                <a:gd name="T0" fmla="*/ 0 w 366"/>
                <a:gd name="T1" fmla="*/ 27 h 296"/>
                <a:gd name="T2" fmla="*/ 0 w 366"/>
                <a:gd name="T3" fmla="*/ 236 h 296"/>
                <a:gd name="T4" fmla="*/ 176 w 366"/>
                <a:gd name="T5" fmla="*/ 236 h 296"/>
                <a:gd name="T6" fmla="*/ 366 w 366"/>
                <a:gd name="T7" fmla="*/ 296 h 296"/>
                <a:gd name="T8" fmla="*/ 203 w 366"/>
                <a:gd name="T9" fmla="*/ 0 h 296"/>
                <a:gd name="T10" fmla="*/ 0 w 366"/>
                <a:gd name="T11" fmla="*/ 0 h 296"/>
                <a:gd name="T12" fmla="*/ 0 w 366"/>
                <a:gd name="T13" fmla="*/ 2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" h="296">
                  <a:moveTo>
                    <a:pt x="0" y="27"/>
                  </a:moveTo>
                  <a:lnTo>
                    <a:pt x="0" y="236"/>
                  </a:lnTo>
                  <a:lnTo>
                    <a:pt x="176" y="236"/>
                  </a:lnTo>
                  <a:lnTo>
                    <a:pt x="366" y="296"/>
                  </a:lnTo>
                  <a:lnTo>
                    <a:pt x="203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474" name="Freeform 22">
              <a:extLst>
                <a:ext uri="{FF2B5EF4-FFF2-40B4-BE49-F238E27FC236}">
                  <a16:creationId xmlns:a16="http://schemas.microsoft.com/office/drawing/2014/main" id="{0CBBC48A-C3EC-4D44-A362-6088549C0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8367" y="-130705"/>
              <a:ext cx="204788" cy="385763"/>
            </a:xfrm>
            <a:custGeom>
              <a:avLst/>
              <a:gdLst>
                <a:gd name="T0" fmla="*/ 0 w 38"/>
                <a:gd name="T1" fmla="*/ 0 h 72"/>
                <a:gd name="T2" fmla="*/ 2 w 38"/>
                <a:gd name="T3" fmla="*/ 0 h 72"/>
                <a:gd name="T4" fmla="*/ 38 w 38"/>
                <a:gd name="T5" fmla="*/ 36 h 72"/>
                <a:gd name="T6" fmla="*/ 2 w 38"/>
                <a:gd name="T7" fmla="*/ 72 h 72"/>
                <a:gd name="T8" fmla="*/ 0 w 38"/>
                <a:gd name="T9" fmla="*/ 72 h 72"/>
                <a:gd name="T10" fmla="*/ 0 w 38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2" y="0"/>
                    <a:pt x="38" y="16"/>
                    <a:pt x="38" y="36"/>
                  </a:cubicBezTo>
                  <a:cubicBezTo>
                    <a:pt x="38" y="56"/>
                    <a:pt x="22" y="72"/>
                    <a:pt x="2" y="72"/>
                  </a:cubicBezTo>
                  <a:cubicBezTo>
                    <a:pt x="1" y="72"/>
                    <a:pt x="1" y="72"/>
                    <a:pt x="0" y="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475" name="Freeform 23">
              <a:extLst>
                <a:ext uri="{FF2B5EF4-FFF2-40B4-BE49-F238E27FC236}">
                  <a16:creationId xmlns:a16="http://schemas.microsoft.com/office/drawing/2014/main" id="{0574E2EA-9977-4632-A9FE-E5F6E0F1D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191" y="-130705"/>
              <a:ext cx="204788" cy="385763"/>
            </a:xfrm>
            <a:custGeom>
              <a:avLst/>
              <a:gdLst>
                <a:gd name="T0" fmla="*/ 38 w 38"/>
                <a:gd name="T1" fmla="*/ 0 h 72"/>
                <a:gd name="T2" fmla="*/ 36 w 38"/>
                <a:gd name="T3" fmla="*/ 0 h 72"/>
                <a:gd name="T4" fmla="*/ 0 w 38"/>
                <a:gd name="T5" fmla="*/ 36 h 72"/>
                <a:gd name="T6" fmla="*/ 36 w 38"/>
                <a:gd name="T7" fmla="*/ 72 h 72"/>
                <a:gd name="T8" fmla="*/ 38 w 38"/>
                <a:gd name="T9" fmla="*/ 72 h 72"/>
                <a:gd name="T10" fmla="*/ 38 w 38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2">
                  <a:moveTo>
                    <a:pt x="38" y="0"/>
                  </a:moveTo>
                  <a:cubicBezTo>
                    <a:pt x="37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36" y="72"/>
                    <a:pt x="37" y="72"/>
                    <a:pt x="38" y="72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476" name="Oval 24">
              <a:extLst>
                <a:ext uri="{FF2B5EF4-FFF2-40B4-BE49-F238E27FC236}">
                  <a16:creationId xmlns:a16="http://schemas.microsoft.com/office/drawing/2014/main" id="{5DB3FE57-BE25-4C4C-A5C8-6E9C700E7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129" y="-749830"/>
              <a:ext cx="1584326" cy="1565275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477" name="Freeform 25">
              <a:extLst>
                <a:ext uri="{FF2B5EF4-FFF2-40B4-BE49-F238E27FC236}">
                  <a16:creationId xmlns:a16="http://schemas.microsoft.com/office/drawing/2014/main" id="{CC038324-45B3-4523-9C24-50DC792F5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704" y="-259293"/>
              <a:ext cx="1266825" cy="647700"/>
            </a:xfrm>
            <a:custGeom>
              <a:avLst/>
              <a:gdLst>
                <a:gd name="T0" fmla="*/ 0 w 235"/>
                <a:gd name="T1" fmla="*/ 26 h 121"/>
                <a:gd name="T2" fmla="*/ 112 w 235"/>
                <a:gd name="T3" fmla="*/ 0 h 121"/>
                <a:gd name="T4" fmla="*/ 235 w 235"/>
                <a:gd name="T5" fmla="*/ 26 h 121"/>
                <a:gd name="T6" fmla="*/ 235 w 235"/>
                <a:gd name="T7" fmla="*/ 71 h 121"/>
                <a:gd name="T8" fmla="*/ 118 w 235"/>
                <a:gd name="T9" fmla="*/ 121 h 121"/>
                <a:gd name="T10" fmla="*/ 0 w 235"/>
                <a:gd name="T11" fmla="*/ 67 h 121"/>
                <a:gd name="T12" fmla="*/ 0 w 235"/>
                <a:gd name="T13" fmla="*/ 2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21">
                  <a:moveTo>
                    <a:pt x="0" y="26"/>
                  </a:moveTo>
                  <a:cubicBezTo>
                    <a:pt x="0" y="26"/>
                    <a:pt x="29" y="0"/>
                    <a:pt x="112" y="0"/>
                  </a:cubicBezTo>
                  <a:cubicBezTo>
                    <a:pt x="195" y="0"/>
                    <a:pt x="235" y="26"/>
                    <a:pt x="235" y="26"/>
                  </a:cubicBezTo>
                  <a:cubicBezTo>
                    <a:pt x="235" y="71"/>
                    <a:pt x="235" y="71"/>
                    <a:pt x="235" y="71"/>
                  </a:cubicBezTo>
                  <a:cubicBezTo>
                    <a:pt x="235" y="71"/>
                    <a:pt x="205" y="121"/>
                    <a:pt x="118" y="121"/>
                  </a:cubicBezTo>
                  <a:cubicBezTo>
                    <a:pt x="32" y="120"/>
                    <a:pt x="0" y="67"/>
                    <a:pt x="0" y="67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478" name="Oval 26">
              <a:extLst>
                <a:ext uri="{FF2B5EF4-FFF2-40B4-BE49-F238E27FC236}">
                  <a16:creationId xmlns:a16="http://schemas.microsoft.com/office/drawing/2014/main" id="{C1BC2C58-BE06-4E5C-906C-A6263A93B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3316" y="526520"/>
              <a:ext cx="87313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479" name="Oval 27">
              <a:extLst>
                <a:ext uri="{FF2B5EF4-FFF2-40B4-BE49-F238E27FC236}">
                  <a16:creationId xmlns:a16="http://schemas.microsoft.com/office/drawing/2014/main" id="{1F0097D2-C6F5-4154-BD31-23BA1AF6C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1954" y="526520"/>
              <a:ext cx="85725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480" name="Freeform 28">
              <a:extLst>
                <a:ext uri="{FF2B5EF4-FFF2-40B4-BE49-F238E27FC236}">
                  <a16:creationId xmlns:a16="http://schemas.microsoft.com/office/drawing/2014/main" id="{E04CFE23-CA0C-4D16-8BC8-F2B6400B7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179" y="569383"/>
              <a:ext cx="528638" cy="53975"/>
            </a:xfrm>
            <a:custGeom>
              <a:avLst/>
              <a:gdLst>
                <a:gd name="T0" fmla="*/ 0 w 98"/>
                <a:gd name="T1" fmla="*/ 1 h 10"/>
                <a:gd name="T2" fmla="*/ 52 w 98"/>
                <a:gd name="T3" fmla="*/ 8 h 10"/>
                <a:gd name="T4" fmla="*/ 98 w 98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" h="10">
                  <a:moveTo>
                    <a:pt x="0" y="1"/>
                  </a:moveTo>
                  <a:cubicBezTo>
                    <a:pt x="0" y="1"/>
                    <a:pt x="16" y="10"/>
                    <a:pt x="52" y="8"/>
                  </a:cubicBezTo>
                  <a:cubicBezTo>
                    <a:pt x="88" y="6"/>
                    <a:pt x="98" y="0"/>
                    <a:pt x="98" y="0"/>
                  </a:cubicBezTo>
                </a:path>
              </a:pathLst>
            </a:custGeom>
            <a:noFill/>
            <a:ln w="222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481" name="Oval 29">
              <a:extLst>
                <a:ext uri="{FF2B5EF4-FFF2-40B4-BE49-F238E27FC236}">
                  <a16:creationId xmlns:a16="http://schemas.microsoft.com/office/drawing/2014/main" id="{AD92CBF0-AD9C-4D0F-810C-C721DAA0F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629" y="-98955"/>
              <a:ext cx="269875" cy="268288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482" name="Oval 30">
              <a:extLst>
                <a:ext uri="{FF2B5EF4-FFF2-40B4-BE49-F238E27FC236}">
                  <a16:creationId xmlns:a16="http://schemas.microsoft.com/office/drawing/2014/main" id="{41C8106E-596F-4636-B844-135072A57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354" y="-13230"/>
              <a:ext cx="96838" cy="968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483" name="Oval 31">
              <a:extLst>
                <a:ext uri="{FF2B5EF4-FFF2-40B4-BE49-F238E27FC236}">
                  <a16:creationId xmlns:a16="http://schemas.microsoft.com/office/drawing/2014/main" id="{7662D043-E04D-49F6-A2A6-152634ED8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717" y="-98955"/>
              <a:ext cx="269875" cy="268288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484" name="Oval 32">
              <a:extLst>
                <a:ext uri="{FF2B5EF4-FFF2-40B4-BE49-F238E27FC236}">
                  <a16:creationId xmlns:a16="http://schemas.microsoft.com/office/drawing/2014/main" id="{DD85FB75-E9AF-4150-A3B8-EA219E07A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029" y="-13230"/>
              <a:ext cx="96838" cy="968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485" name="Freeform 33">
              <a:extLst>
                <a:ext uri="{FF2B5EF4-FFF2-40B4-BE49-F238E27FC236}">
                  <a16:creationId xmlns:a16="http://schemas.microsoft.com/office/drawing/2014/main" id="{5E4CA234-1FB5-4AE8-A0C4-74BF2CEFC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7204" y="948795"/>
              <a:ext cx="1912938" cy="1673225"/>
            </a:xfrm>
            <a:custGeom>
              <a:avLst/>
              <a:gdLst>
                <a:gd name="T0" fmla="*/ 32 w 355"/>
                <a:gd name="T1" fmla="*/ 26 h 313"/>
                <a:gd name="T2" fmla="*/ 179 w 355"/>
                <a:gd name="T3" fmla="*/ 1 h 313"/>
                <a:gd name="T4" fmla="*/ 355 w 355"/>
                <a:gd name="T5" fmla="*/ 41 h 313"/>
                <a:gd name="T6" fmla="*/ 179 w 355"/>
                <a:gd name="T7" fmla="*/ 308 h 313"/>
                <a:gd name="T8" fmla="*/ 0 w 355"/>
                <a:gd name="T9" fmla="*/ 38 h 313"/>
                <a:gd name="T10" fmla="*/ 32 w 355"/>
                <a:gd name="T11" fmla="*/ 2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" h="313">
                  <a:moveTo>
                    <a:pt x="32" y="26"/>
                  </a:moveTo>
                  <a:cubicBezTo>
                    <a:pt x="32" y="26"/>
                    <a:pt x="78" y="0"/>
                    <a:pt x="179" y="1"/>
                  </a:cubicBezTo>
                  <a:cubicBezTo>
                    <a:pt x="281" y="2"/>
                    <a:pt x="355" y="41"/>
                    <a:pt x="355" y="41"/>
                  </a:cubicBezTo>
                  <a:cubicBezTo>
                    <a:pt x="355" y="41"/>
                    <a:pt x="324" y="302"/>
                    <a:pt x="179" y="308"/>
                  </a:cubicBezTo>
                  <a:cubicBezTo>
                    <a:pt x="35" y="313"/>
                    <a:pt x="0" y="38"/>
                    <a:pt x="0" y="38"/>
                  </a:cubicBezTo>
                  <a:lnTo>
                    <a:pt x="32" y="2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486" name="Freeform 36">
              <a:extLst>
                <a:ext uri="{FF2B5EF4-FFF2-40B4-BE49-F238E27FC236}">
                  <a16:creationId xmlns:a16="http://schemas.microsoft.com/office/drawing/2014/main" id="{9B0B144E-8144-40DB-AF7C-15D7CD075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916" y="3568170"/>
              <a:ext cx="393700" cy="417513"/>
            </a:xfrm>
            <a:custGeom>
              <a:avLst/>
              <a:gdLst>
                <a:gd name="T0" fmla="*/ 0 w 73"/>
                <a:gd name="T1" fmla="*/ 11 h 78"/>
                <a:gd name="T2" fmla="*/ 12 w 73"/>
                <a:gd name="T3" fmla="*/ 4 h 78"/>
                <a:gd name="T4" fmla="*/ 29 w 73"/>
                <a:gd name="T5" fmla="*/ 12 h 78"/>
                <a:gd name="T6" fmla="*/ 48 w 73"/>
                <a:gd name="T7" fmla="*/ 30 h 78"/>
                <a:gd name="T8" fmla="*/ 70 w 73"/>
                <a:gd name="T9" fmla="*/ 67 h 78"/>
                <a:gd name="T10" fmla="*/ 63 w 73"/>
                <a:gd name="T11" fmla="*/ 78 h 78"/>
                <a:gd name="T12" fmla="*/ 13 w 73"/>
                <a:gd name="T13" fmla="*/ 78 h 78"/>
                <a:gd name="T14" fmla="*/ 0 w 73"/>
                <a:gd name="T15" fmla="*/ 65 h 78"/>
                <a:gd name="T16" fmla="*/ 0 w 73"/>
                <a:gd name="T17" fmla="*/ 1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8">
                  <a:moveTo>
                    <a:pt x="0" y="11"/>
                  </a:moveTo>
                  <a:cubicBezTo>
                    <a:pt x="0" y="4"/>
                    <a:pt x="6" y="0"/>
                    <a:pt x="12" y="4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6" y="16"/>
                    <a:pt x="44" y="23"/>
                    <a:pt x="48" y="30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3" y="73"/>
                    <a:pt x="70" y="78"/>
                    <a:pt x="63" y="78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6" y="78"/>
                    <a:pt x="0" y="73"/>
                    <a:pt x="0" y="65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487" name="Freeform 37">
              <a:extLst>
                <a:ext uri="{FF2B5EF4-FFF2-40B4-BE49-F238E27FC236}">
                  <a16:creationId xmlns:a16="http://schemas.microsoft.com/office/drawing/2014/main" id="{AD125312-717C-4D16-801A-6D96CDE24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1017" y="3568170"/>
              <a:ext cx="392113" cy="417513"/>
            </a:xfrm>
            <a:custGeom>
              <a:avLst/>
              <a:gdLst>
                <a:gd name="T0" fmla="*/ 73 w 73"/>
                <a:gd name="T1" fmla="*/ 11 h 78"/>
                <a:gd name="T2" fmla="*/ 61 w 73"/>
                <a:gd name="T3" fmla="*/ 4 h 78"/>
                <a:gd name="T4" fmla="*/ 44 w 73"/>
                <a:gd name="T5" fmla="*/ 12 h 78"/>
                <a:gd name="T6" fmla="*/ 26 w 73"/>
                <a:gd name="T7" fmla="*/ 30 h 78"/>
                <a:gd name="T8" fmla="*/ 4 w 73"/>
                <a:gd name="T9" fmla="*/ 67 h 78"/>
                <a:gd name="T10" fmla="*/ 10 w 73"/>
                <a:gd name="T11" fmla="*/ 78 h 78"/>
                <a:gd name="T12" fmla="*/ 60 w 73"/>
                <a:gd name="T13" fmla="*/ 78 h 78"/>
                <a:gd name="T14" fmla="*/ 73 w 73"/>
                <a:gd name="T15" fmla="*/ 65 h 78"/>
                <a:gd name="T16" fmla="*/ 73 w 73"/>
                <a:gd name="T17" fmla="*/ 1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8">
                  <a:moveTo>
                    <a:pt x="73" y="11"/>
                  </a:moveTo>
                  <a:cubicBezTo>
                    <a:pt x="73" y="4"/>
                    <a:pt x="68" y="0"/>
                    <a:pt x="61" y="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38" y="16"/>
                    <a:pt x="30" y="23"/>
                    <a:pt x="26" y="30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73"/>
                    <a:pt x="3" y="78"/>
                    <a:pt x="10" y="78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7" y="78"/>
                    <a:pt x="73" y="73"/>
                    <a:pt x="73" y="65"/>
                  </a:cubicBezTo>
                  <a:lnTo>
                    <a:pt x="73" y="1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488" name="Freeform 38">
              <a:extLst>
                <a:ext uri="{FF2B5EF4-FFF2-40B4-BE49-F238E27FC236}">
                  <a16:creationId xmlns:a16="http://schemas.microsoft.com/office/drawing/2014/main" id="{97EC6848-51B9-49F2-9D8A-D46E43CCB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816" y="3098270"/>
              <a:ext cx="1676401" cy="449263"/>
            </a:xfrm>
            <a:custGeom>
              <a:avLst/>
              <a:gdLst>
                <a:gd name="T0" fmla="*/ 311 w 311"/>
                <a:gd name="T1" fmla="*/ 20 h 84"/>
                <a:gd name="T2" fmla="*/ 291 w 311"/>
                <a:gd name="T3" fmla="*/ 0 h 84"/>
                <a:gd name="T4" fmla="*/ 20 w 311"/>
                <a:gd name="T5" fmla="*/ 0 h 84"/>
                <a:gd name="T6" fmla="*/ 0 w 311"/>
                <a:gd name="T7" fmla="*/ 20 h 84"/>
                <a:gd name="T8" fmla="*/ 0 w 311"/>
                <a:gd name="T9" fmla="*/ 65 h 84"/>
                <a:gd name="T10" fmla="*/ 20 w 311"/>
                <a:gd name="T11" fmla="*/ 84 h 84"/>
                <a:gd name="T12" fmla="*/ 291 w 311"/>
                <a:gd name="T13" fmla="*/ 84 h 84"/>
                <a:gd name="T14" fmla="*/ 311 w 311"/>
                <a:gd name="T15" fmla="*/ 65 h 84"/>
                <a:gd name="T16" fmla="*/ 311 w 311"/>
                <a:gd name="T17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1" h="84">
                  <a:moveTo>
                    <a:pt x="311" y="20"/>
                  </a:moveTo>
                  <a:cubicBezTo>
                    <a:pt x="311" y="9"/>
                    <a:pt x="302" y="0"/>
                    <a:pt x="29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6"/>
                    <a:pt x="9" y="84"/>
                    <a:pt x="20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302" y="84"/>
                    <a:pt x="311" y="76"/>
                    <a:pt x="311" y="65"/>
                  </a:cubicBezTo>
                  <a:lnTo>
                    <a:pt x="311" y="2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489" name="Freeform 39">
              <a:extLst>
                <a:ext uri="{FF2B5EF4-FFF2-40B4-BE49-F238E27FC236}">
                  <a16:creationId xmlns:a16="http://schemas.microsoft.com/office/drawing/2014/main" id="{6AF99560-0021-496D-A1AD-543E53197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816" y="3231620"/>
              <a:ext cx="1676401" cy="273050"/>
            </a:xfrm>
            <a:custGeom>
              <a:avLst/>
              <a:gdLst>
                <a:gd name="T0" fmla="*/ 311 w 311"/>
                <a:gd name="T1" fmla="*/ 0 h 51"/>
                <a:gd name="T2" fmla="*/ 279 w 311"/>
                <a:gd name="T3" fmla="*/ 0 h 51"/>
                <a:gd name="T4" fmla="*/ 272 w 311"/>
                <a:gd name="T5" fmla="*/ 6 h 51"/>
                <a:gd name="T6" fmla="*/ 133 w 311"/>
                <a:gd name="T7" fmla="*/ 6 h 51"/>
                <a:gd name="T8" fmla="*/ 126 w 311"/>
                <a:gd name="T9" fmla="*/ 0 h 51"/>
                <a:gd name="T10" fmla="*/ 0 w 311"/>
                <a:gd name="T11" fmla="*/ 0 h 51"/>
                <a:gd name="T12" fmla="*/ 0 w 311"/>
                <a:gd name="T13" fmla="*/ 40 h 51"/>
                <a:gd name="T14" fmla="*/ 3 w 311"/>
                <a:gd name="T15" fmla="*/ 51 h 51"/>
                <a:gd name="T16" fmla="*/ 307 w 311"/>
                <a:gd name="T17" fmla="*/ 51 h 51"/>
                <a:gd name="T18" fmla="*/ 311 w 311"/>
                <a:gd name="T19" fmla="*/ 40 h 51"/>
                <a:gd name="T20" fmla="*/ 311 w 311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1" h="51">
                  <a:moveTo>
                    <a:pt x="311" y="0"/>
                  </a:moveTo>
                  <a:cubicBezTo>
                    <a:pt x="279" y="0"/>
                    <a:pt x="279" y="0"/>
                    <a:pt x="279" y="0"/>
                  </a:cubicBezTo>
                  <a:cubicBezTo>
                    <a:pt x="279" y="3"/>
                    <a:pt x="276" y="6"/>
                    <a:pt x="272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0" y="6"/>
                    <a:pt x="127" y="3"/>
                    <a:pt x="1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1" y="48"/>
                    <a:pt x="3" y="51"/>
                  </a:cubicBezTo>
                  <a:cubicBezTo>
                    <a:pt x="307" y="51"/>
                    <a:pt x="307" y="51"/>
                    <a:pt x="307" y="51"/>
                  </a:cubicBezTo>
                  <a:cubicBezTo>
                    <a:pt x="309" y="48"/>
                    <a:pt x="311" y="44"/>
                    <a:pt x="311" y="40"/>
                  </a:cubicBezTo>
                  <a:lnTo>
                    <a:pt x="311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490" name="Freeform 40">
              <a:extLst>
                <a:ext uri="{FF2B5EF4-FFF2-40B4-BE49-F238E27FC236}">
                  <a16:creationId xmlns:a16="http://schemas.microsoft.com/office/drawing/2014/main" id="{03EEB90B-EE47-4054-949E-0E911A7B6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104" y="3547533"/>
              <a:ext cx="1373188" cy="433388"/>
            </a:xfrm>
            <a:custGeom>
              <a:avLst/>
              <a:gdLst>
                <a:gd name="T0" fmla="*/ 252 w 255"/>
                <a:gd name="T1" fmla="*/ 8 h 81"/>
                <a:gd name="T2" fmla="*/ 248 w 255"/>
                <a:gd name="T3" fmla="*/ 0 h 81"/>
                <a:gd name="T4" fmla="*/ 7 w 255"/>
                <a:gd name="T5" fmla="*/ 0 h 81"/>
                <a:gd name="T6" fmla="*/ 2 w 255"/>
                <a:gd name="T7" fmla="*/ 8 h 81"/>
                <a:gd name="T8" fmla="*/ 42 w 255"/>
                <a:gd name="T9" fmla="*/ 73 h 81"/>
                <a:gd name="T10" fmla="*/ 56 w 255"/>
                <a:gd name="T11" fmla="*/ 81 h 81"/>
                <a:gd name="T12" fmla="*/ 198 w 255"/>
                <a:gd name="T13" fmla="*/ 81 h 81"/>
                <a:gd name="T14" fmla="*/ 212 w 255"/>
                <a:gd name="T15" fmla="*/ 73 h 81"/>
                <a:gd name="T16" fmla="*/ 252 w 255"/>
                <a:gd name="T17" fmla="*/ 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81">
                  <a:moveTo>
                    <a:pt x="252" y="8"/>
                  </a:moveTo>
                  <a:cubicBezTo>
                    <a:pt x="255" y="4"/>
                    <a:pt x="253" y="0"/>
                    <a:pt x="24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0"/>
                    <a:pt x="0" y="4"/>
                    <a:pt x="2" y="8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5" y="77"/>
                    <a:pt x="51" y="81"/>
                    <a:pt x="56" y="81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203" y="81"/>
                    <a:pt x="210" y="77"/>
                    <a:pt x="212" y="73"/>
                  </a:cubicBezTo>
                  <a:lnTo>
                    <a:pt x="252" y="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491" name="Oval 49">
              <a:extLst>
                <a:ext uri="{FF2B5EF4-FFF2-40B4-BE49-F238E27FC236}">
                  <a16:creationId xmlns:a16="http://schemas.microsoft.com/office/drawing/2014/main" id="{D8C6CCD1-7727-4D28-8AE8-EC0D6414E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6204" y="3461808"/>
              <a:ext cx="42863" cy="38100"/>
            </a:xfrm>
            <a:prstGeom prst="ellipse">
              <a:avLst/>
            </a:prstGeom>
            <a:solidFill>
              <a:srgbClr val="EBD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492" name="Oval 50">
              <a:extLst>
                <a:ext uri="{FF2B5EF4-FFF2-40B4-BE49-F238E27FC236}">
                  <a16:creationId xmlns:a16="http://schemas.microsoft.com/office/drawing/2014/main" id="{FFDA9F80-3939-44C5-B9FE-57CBCD09B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7317" y="3468158"/>
              <a:ext cx="20638" cy="25400"/>
            </a:xfrm>
            <a:prstGeom prst="ellipse">
              <a:avLst/>
            </a:prstGeom>
            <a:solidFill>
              <a:srgbClr val="775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493" name="Oval 51">
              <a:extLst>
                <a:ext uri="{FF2B5EF4-FFF2-40B4-BE49-F238E27FC236}">
                  <a16:creationId xmlns:a16="http://schemas.microsoft.com/office/drawing/2014/main" id="{14D0490F-84A8-4857-81F0-F164C6551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2079" y="3477683"/>
              <a:ext cx="11113" cy="6350"/>
            </a:xfrm>
            <a:prstGeom prst="ellipse">
              <a:avLst/>
            </a:prstGeom>
            <a:solidFill>
              <a:srgbClr val="543C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494" name="Oval 52">
              <a:extLst>
                <a:ext uri="{FF2B5EF4-FFF2-40B4-BE49-F238E27FC236}">
                  <a16:creationId xmlns:a16="http://schemas.microsoft.com/office/drawing/2014/main" id="{EE389ECD-D30C-4FC2-8106-53822552D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092" y="3434820"/>
              <a:ext cx="69850" cy="69850"/>
            </a:xfrm>
            <a:prstGeom prst="ellipse">
              <a:avLst/>
            </a:prstGeom>
            <a:solidFill>
              <a:srgbClr val="775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495" name="Oval 53">
              <a:extLst>
                <a:ext uri="{FF2B5EF4-FFF2-40B4-BE49-F238E27FC236}">
                  <a16:creationId xmlns:a16="http://schemas.microsoft.com/office/drawing/2014/main" id="{C5244898-BC8E-4258-AD68-70B31AFE7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1442" y="3445933"/>
              <a:ext cx="53975" cy="53975"/>
            </a:xfrm>
            <a:prstGeom prst="ellipse">
              <a:avLst/>
            </a:prstGeom>
            <a:solidFill>
              <a:srgbClr val="EBD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496" name="Oval 55">
              <a:extLst>
                <a:ext uri="{FF2B5EF4-FFF2-40B4-BE49-F238E27FC236}">
                  <a16:creationId xmlns:a16="http://schemas.microsoft.com/office/drawing/2014/main" id="{69A04EB8-90B0-4524-B690-62C6A7E7F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279" y="3195108"/>
              <a:ext cx="366713" cy="3683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497" name="Oval 56">
              <a:extLst>
                <a:ext uri="{FF2B5EF4-FFF2-40B4-BE49-F238E27FC236}">
                  <a16:creationId xmlns:a16="http://schemas.microsoft.com/office/drawing/2014/main" id="{DC2C493A-FE13-4F9A-8C12-EE2AFACF3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154" y="3210983"/>
              <a:ext cx="334963" cy="33178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498" name="Oval 57">
              <a:extLst>
                <a:ext uri="{FF2B5EF4-FFF2-40B4-BE49-F238E27FC236}">
                  <a16:creationId xmlns:a16="http://schemas.microsoft.com/office/drawing/2014/main" id="{8258B291-9799-4ED2-830C-475544543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0004" y="3280833"/>
              <a:ext cx="200025" cy="19685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AF349446-3B3E-47F1-82EF-540DDD6BC92B}"/>
                </a:ext>
              </a:extLst>
            </p:cNvPr>
            <p:cNvGrpSpPr/>
            <p:nvPr/>
          </p:nvGrpSpPr>
          <p:grpSpPr>
            <a:xfrm>
              <a:off x="1722966" y="1077383"/>
              <a:ext cx="1084263" cy="3084513"/>
              <a:chOff x="1722966" y="1077383"/>
              <a:chExt cx="1084263" cy="3084513"/>
            </a:xfrm>
          </p:grpSpPr>
          <p:sp>
            <p:nvSpPr>
              <p:cNvPr id="556" name="Freeform 8">
                <a:extLst>
                  <a:ext uri="{FF2B5EF4-FFF2-40B4-BE49-F238E27FC236}">
                    <a16:creationId xmlns:a16="http://schemas.microsoft.com/office/drawing/2014/main" id="{7F51BA1A-CCE4-42CA-B8D9-762F84013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5554" y="3617383"/>
                <a:ext cx="204788" cy="539750"/>
              </a:xfrm>
              <a:custGeom>
                <a:avLst/>
                <a:gdLst>
                  <a:gd name="T0" fmla="*/ 24 w 38"/>
                  <a:gd name="T1" fmla="*/ 101 h 101"/>
                  <a:gd name="T2" fmla="*/ 13 w 38"/>
                  <a:gd name="T3" fmla="*/ 94 h 101"/>
                  <a:gd name="T4" fmla="*/ 13 w 38"/>
                  <a:gd name="T5" fmla="*/ 10 h 101"/>
                  <a:gd name="T6" fmla="*/ 28 w 38"/>
                  <a:gd name="T7" fmla="*/ 1 h 101"/>
                  <a:gd name="T8" fmla="*/ 37 w 38"/>
                  <a:gd name="T9" fmla="*/ 16 h 101"/>
                  <a:gd name="T10" fmla="*/ 35 w 38"/>
                  <a:gd name="T11" fmla="*/ 84 h 101"/>
                  <a:gd name="T12" fmla="*/ 29 w 38"/>
                  <a:gd name="T13" fmla="*/ 100 h 101"/>
                  <a:gd name="T14" fmla="*/ 24 w 38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01">
                    <a:moveTo>
                      <a:pt x="24" y="101"/>
                    </a:moveTo>
                    <a:cubicBezTo>
                      <a:pt x="20" y="101"/>
                      <a:pt x="15" y="98"/>
                      <a:pt x="13" y="94"/>
                    </a:cubicBezTo>
                    <a:cubicBezTo>
                      <a:pt x="0" y="65"/>
                      <a:pt x="12" y="15"/>
                      <a:pt x="13" y="10"/>
                    </a:cubicBezTo>
                    <a:cubicBezTo>
                      <a:pt x="15" y="3"/>
                      <a:pt x="22" y="0"/>
                      <a:pt x="28" y="1"/>
                    </a:cubicBezTo>
                    <a:cubicBezTo>
                      <a:pt x="34" y="3"/>
                      <a:pt x="38" y="9"/>
                      <a:pt x="37" y="16"/>
                    </a:cubicBezTo>
                    <a:cubicBezTo>
                      <a:pt x="34" y="29"/>
                      <a:pt x="27" y="66"/>
                      <a:pt x="35" y="84"/>
                    </a:cubicBezTo>
                    <a:cubicBezTo>
                      <a:pt x="38" y="90"/>
                      <a:pt x="35" y="97"/>
                      <a:pt x="29" y="100"/>
                    </a:cubicBezTo>
                    <a:cubicBezTo>
                      <a:pt x="28" y="100"/>
                      <a:pt x="26" y="101"/>
                      <a:pt x="24" y="10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57" name="Freeform 9">
                <a:extLst>
                  <a:ext uri="{FF2B5EF4-FFF2-40B4-BE49-F238E27FC236}">
                    <a16:creationId xmlns:a16="http://schemas.microsoft.com/office/drawing/2014/main" id="{97124BEE-69D0-447B-8A98-835737001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6641" y="3606270"/>
                <a:ext cx="222250" cy="555625"/>
              </a:xfrm>
              <a:custGeom>
                <a:avLst/>
                <a:gdLst>
                  <a:gd name="T0" fmla="*/ 24 w 41"/>
                  <a:gd name="T1" fmla="*/ 103 h 104"/>
                  <a:gd name="T2" fmla="*/ 13 w 41"/>
                  <a:gd name="T3" fmla="*/ 96 h 104"/>
                  <a:gd name="T4" fmla="*/ 16 w 41"/>
                  <a:gd name="T5" fmla="*/ 10 h 104"/>
                  <a:gd name="T6" fmla="*/ 31 w 41"/>
                  <a:gd name="T7" fmla="*/ 1 h 104"/>
                  <a:gd name="T8" fmla="*/ 39 w 41"/>
                  <a:gd name="T9" fmla="*/ 16 h 104"/>
                  <a:gd name="T10" fmla="*/ 35 w 41"/>
                  <a:gd name="T11" fmla="*/ 86 h 104"/>
                  <a:gd name="T12" fmla="*/ 29 w 41"/>
                  <a:gd name="T13" fmla="*/ 102 h 104"/>
                  <a:gd name="T14" fmla="*/ 24 w 41"/>
                  <a:gd name="T15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04">
                    <a:moveTo>
                      <a:pt x="24" y="103"/>
                    </a:moveTo>
                    <a:cubicBezTo>
                      <a:pt x="19" y="104"/>
                      <a:pt x="15" y="101"/>
                      <a:pt x="13" y="96"/>
                    </a:cubicBezTo>
                    <a:cubicBezTo>
                      <a:pt x="0" y="67"/>
                      <a:pt x="14" y="15"/>
                      <a:pt x="16" y="10"/>
                    </a:cubicBezTo>
                    <a:cubicBezTo>
                      <a:pt x="18" y="3"/>
                      <a:pt x="24" y="0"/>
                      <a:pt x="31" y="1"/>
                    </a:cubicBezTo>
                    <a:cubicBezTo>
                      <a:pt x="37" y="3"/>
                      <a:pt x="41" y="10"/>
                      <a:pt x="39" y="16"/>
                    </a:cubicBezTo>
                    <a:cubicBezTo>
                      <a:pt x="34" y="35"/>
                      <a:pt x="28" y="71"/>
                      <a:pt x="35" y="86"/>
                    </a:cubicBezTo>
                    <a:cubicBezTo>
                      <a:pt x="38" y="93"/>
                      <a:pt x="35" y="100"/>
                      <a:pt x="29" y="102"/>
                    </a:cubicBezTo>
                    <a:cubicBezTo>
                      <a:pt x="27" y="103"/>
                      <a:pt x="26" y="103"/>
                      <a:pt x="24" y="10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58" name="Freeform 10">
                <a:extLst>
                  <a:ext uri="{FF2B5EF4-FFF2-40B4-BE49-F238E27FC236}">
                    <a16:creationId xmlns:a16="http://schemas.microsoft.com/office/drawing/2014/main" id="{5E7B3E71-C1C9-4086-87B2-92F968D06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2966" y="3633258"/>
                <a:ext cx="227013" cy="528638"/>
              </a:xfrm>
              <a:custGeom>
                <a:avLst/>
                <a:gdLst>
                  <a:gd name="T0" fmla="*/ 25 w 42"/>
                  <a:gd name="T1" fmla="*/ 99 h 99"/>
                  <a:gd name="T2" fmla="*/ 14 w 42"/>
                  <a:gd name="T3" fmla="*/ 92 h 99"/>
                  <a:gd name="T4" fmla="*/ 17 w 42"/>
                  <a:gd name="T5" fmla="*/ 10 h 99"/>
                  <a:gd name="T6" fmla="*/ 32 w 42"/>
                  <a:gd name="T7" fmla="*/ 2 h 99"/>
                  <a:gd name="T8" fmla="*/ 40 w 42"/>
                  <a:gd name="T9" fmla="*/ 18 h 99"/>
                  <a:gd name="T10" fmla="*/ 35 w 42"/>
                  <a:gd name="T11" fmla="*/ 82 h 99"/>
                  <a:gd name="T12" fmla="*/ 29 w 42"/>
                  <a:gd name="T13" fmla="*/ 98 h 99"/>
                  <a:gd name="T14" fmla="*/ 25 w 42"/>
                  <a:gd name="T15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99">
                    <a:moveTo>
                      <a:pt x="25" y="99"/>
                    </a:moveTo>
                    <a:cubicBezTo>
                      <a:pt x="20" y="99"/>
                      <a:pt x="16" y="97"/>
                      <a:pt x="14" y="92"/>
                    </a:cubicBezTo>
                    <a:cubicBezTo>
                      <a:pt x="0" y="63"/>
                      <a:pt x="15" y="16"/>
                      <a:pt x="17" y="10"/>
                    </a:cubicBezTo>
                    <a:cubicBezTo>
                      <a:pt x="19" y="4"/>
                      <a:pt x="26" y="0"/>
                      <a:pt x="32" y="2"/>
                    </a:cubicBezTo>
                    <a:cubicBezTo>
                      <a:pt x="38" y="4"/>
                      <a:pt x="42" y="11"/>
                      <a:pt x="40" y="18"/>
                    </a:cubicBezTo>
                    <a:cubicBezTo>
                      <a:pt x="36" y="30"/>
                      <a:pt x="28" y="65"/>
                      <a:pt x="35" y="82"/>
                    </a:cubicBezTo>
                    <a:cubicBezTo>
                      <a:pt x="38" y="88"/>
                      <a:pt x="35" y="95"/>
                      <a:pt x="29" y="98"/>
                    </a:cubicBezTo>
                    <a:cubicBezTo>
                      <a:pt x="28" y="99"/>
                      <a:pt x="26" y="99"/>
                      <a:pt x="25" y="9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id="{6A9667BF-0DAD-426E-99B4-B3F1F2830394}"/>
                  </a:ext>
                </a:extLst>
              </p:cNvPr>
              <p:cNvGrpSpPr/>
              <p:nvPr/>
            </p:nvGrpSpPr>
            <p:grpSpPr>
              <a:xfrm>
                <a:off x="1749954" y="1077383"/>
                <a:ext cx="1057275" cy="2817813"/>
                <a:chOff x="1749954" y="1077383"/>
                <a:chExt cx="1057275" cy="2817813"/>
              </a:xfrm>
            </p:grpSpPr>
            <p:sp>
              <p:nvSpPr>
                <p:cNvPr id="560" name="Freeform 16">
                  <a:extLst>
                    <a:ext uri="{FF2B5EF4-FFF2-40B4-BE49-F238E27FC236}">
                      <a16:creationId xmlns:a16="http://schemas.microsoft.com/office/drawing/2014/main" id="{B7A0786A-F816-42CF-8513-F7094E6B13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6941" y="2206095"/>
                  <a:ext cx="388938" cy="433388"/>
                </a:xfrm>
                <a:custGeom>
                  <a:avLst/>
                  <a:gdLst>
                    <a:gd name="T0" fmla="*/ 72 w 72"/>
                    <a:gd name="T1" fmla="*/ 73 h 81"/>
                    <a:gd name="T2" fmla="*/ 49 w 72"/>
                    <a:gd name="T3" fmla="*/ 77 h 81"/>
                    <a:gd name="T4" fmla="*/ 5 w 72"/>
                    <a:gd name="T5" fmla="*/ 47 h 81"/>
                    <a:gd name="T6" fmla="*/ 3 w 72"/>
                    <a:gd name="T7" fmla="*/ 33 h 81"/>
                    <a:gd name="T8" fmla="*/ 25 w 72"/>
                    <a:gd name="T9" fmla="*/ 0 h 81"/>
                    <a:gd name="T10" fmla="*/ 27 w 72"/>
                    <a:gd name="T11" fmla="*/ 12 h 81"/>
                    <a:gd name="T12" fmla="*/ 14 w 72"/>
                    <a:gd name="T13" fmla="*/ 31 h 81"/>
                    <a:gd name="T14" fmla="*/ 17 w 72"/>
                    <a:gd name="T15" fmla="*/ 45 h 81"/>
                    <a:gd name="T16" fmla="*/ 47 w 72"/>
                    <a:gd name="T17" fmla="*/ 65 h 81"/>
                    <a:gd name="T18" fmla="*/ 70 w 72"/>
                    <a:gd name="T19" fmla="*/ 61 h 81"/>
                    <a:gd name="T20" fmla="*/ 72 w 72"/>
                    <a:gd name="T21" fmla="*/ 73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2" h="81">
                      <a:moveTo>
                        <a:pt x="72" y="73"/>
                      </a:moveTo>
                      <a:cubicBezTo>
                        <a:pt x="49" y="77"/>
                        <a:pt x="49" y="77"/>
                        <a:pt x="49" y="77"/>
                      </a:cubicBezTo>
                      <a:cubicBezTo>
                        <a:pt x="29" y="81"/>
                        <a:pt x="9" y="68"/>
                        <a:pt x="5" y="47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0" y="18"/>
                        <a:pt x="10" y="3"/>
                        <a:pt x="25" y="0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18" y="13"/>
                        <a:pt x="12" y="22"/>
                        <a:pt x="14" y="31"/>
                      </a:cubicBezTo>
                      <a:cubicBezTo>
                        <a:pt x="17" y="45"/>
                        <a:pt x="17" y="45"/>
                        <a:pt x="17" y="45"/>
                      </a:cubicBezTo>
                      <a:cubicBezTo>
                        <a:pt x="20" y="59"/>
                        <a:pt x="33" y="68"/>
                        <a:pt x="47" y="65"/>
                      </a:cubicBezTo>
                      <a:cubicBezTo>
                        <a:pt x="70" y="61"/>
                        <a:pt x="70" y="61"/>
                        <a:pt x="70" y="61"/>
                      </a:cubicBezTo>
                      <a:lnTo>
                        <a:pt x="72" y="73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561" name="Freeform 5">
                  <a:extLst>
                    <a:ext uri="{FF2B5EF4-FFF2-40B4-BE49-F238E27FC236}">
                      <a16:creationId xmlns:a16="http://schemas.microsoft.com/office/drawing/2014/main" id="{3CF928C1-7B9E-499D-A3C1-87DF26FA9F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6366" y="3499908"/>
                  <a:ext cx="339725" cy="395288"/>
                </a:xfrm>
                <a:custGeom>
                  <a:avLst/>
                  <a:gdLst>
                    <a:gd name="T0" fmla="*/ 50 w 63"/>
                    <a:gd name="T1" fmla="*/ 74 h 74"/>
                    <a:gd name="T2" fmla="*/ 49 w 63"/>
                    <a:gd name="T3" fmla="*/ 74 h 74"/>
                    <a:gd name="T4" fmla="*/ 37 w 63"/>
                    <a:gd name="T5" fmla="*/ 62 h 74"/>
                    <a:gd name="T6" fmla="*/ 11 w 63"/>
                    <a:gd name="T7" fmla="*/ 25 h 74"/>
                    <a:gd name="T8" fmla="*/ 1 w 63"/>
                    <a:gd name="T9" fmla="*/ 11 h 74"/>
                    <a:gd name="T10" fmla="*/ 14 w 63"/>
                    <a:gd name="T11" fmla="*/ 1 h 74"/>
                    <a:gd name="T12" fmla="*/ 61 w 63"/>
                    <a:gd name="T13" fmla="*/ 63 h 74"/>
                    <a:gd name="T14" fmla="*/ 50 w 63"/>
                    <a:gd name="T15" fmla="*/ 7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" h="74">
                      <a:moveTo>
                        <a:pt x="50" y="74"/>
                      </a:moveTo>
                      <a:cubicBezTo>
                        <a:pt x="50" y="74"/>
                        <a:pt x="49" y="74"/>
                        <a:pt x="49" y="74"/>
                      </a:cubicBezTo>
                      <a:cubicBezTo>
                        <a:pt x="43" y="74"/>
                        <a:pt x="37" y="69"/>
                        <a:pt x="37" y="62"/>
                      </a:cubicBezTo>
                      <a:cubicBezTo>
                        <a:pt x="38" y="30"/>
                        <a:pt x="12" y="25"/>
                        <a:pt x="11" y="25"/>
                      </a:cubicBezTo>
                      <a:cubicBezTo>
                        <a:pt x="4" y="24"/>
                        <a:pt x="0" y="18"/>
                        <a:pt x="1" y="11"/>
                      </a:cubicBezTo>
                      <a:cubicBezTo>
                        <a:pt x="2" y="5"/>
                        <a:pt x="8" y="0"/>
                        <a:pt x="14" y="1"/>
                      </a:cubicBezTo>
                      <a:cubicBezTo>
                        <a:pt x="31" y="4"/>
                        <a:pt x="63" y="20"/>
                        <a:pt x="61" y="63"/>
                      </a:cubicBezTo>
                      <a:cubicBezTo>
                        <a:pt x="61" y="69"/>
                        <a:pt x="56" y="74"/>
                        <a:pt x="50" y="74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562" name="Freeform 6">
                  <a:extLst>
                    <a:ext uri="{FF2B5EF4-FFF2-40B4-BE49-F238E27FC236}">
                      <a16:creationId xmlns:a16="http://schemas.microsoft.com/office/drawing/2014/main" id="{8C6474FA-3A0B-4812-A15E-6419E10EC9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2991" y="2194983"/>
                  <a:ext cx="306388" cy="1144588"/>
                </a:xfrm>
                <a:custGeom>
                  <a:avLst/>
                  <a:gdLst>
                    <a:gd name="T0" fmla="*/ 0 w 57"/>
                    <a:gd name="T1" fmla="*/ 23 h 214"/>
                    <a:gd name="T2" fmla="*/ 28 w 57"/>
                    <a:gd name="T3" fmla="*/ 214 h 214"/>
                    <a:gd name="T4" fmla="*/ 57 w 57"/>
                    <a:gd name="T5" fmla="*/ 206 h 214"/>
                    <a:gd name="T6" fmla="*/ 53 w 57"/>
                    <a:gd name="T7" fmla="*/ 6 h 214"/>
                    <a:gd name="T8" fmla="*/ 40 w 57"/>
                    <a:gd name="T9" fmla="*/ 0 h 214"/>
                    <a:gd name="T10" fmla="*/ 0 w 57"/>
                    <a:gd name="T11" fmla="*/ 23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7" h="214">
                      <a:moveTo>
                        <a:pt x="0" y="23"/>
                      </a:moveTo>
                      <a:cubicBezTo>
                        <a:pt x="0" y="23"/>
                        <a:pt x="3" y="166"/>
                        <a:pt x="28" y="214"/>
                      </a:cubicBezTo>
                      <a:cubicBezTo>
                        <a:pt x="57" y="206"/>
                        <a:pt x="57" y="206"/>
                        <a:pt x="57" y="206"/>
                      </a:cubicBezTo>
                      <a:cubicBezTo>
                        <a:pt x="53" y="6"/>
                        <a:pt x="53" y="6"/>
                        <a:pt x="53" y="6"/>
                      </a:cubicBezTo>
                      <a:cubicBezTo>
                        <a:pt x="40" y="0"/>
                        <a:pt x="40" y="0"/>
                        <a:pt x="40" y="0"/>
                      </a:cubicBez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563" name="Freeform 7">
                  <a:extLst>
                    <a:ext uri="{FF2B5EF4-FFF2-40B4-BE49-F238E27FC236}">
                      <a16:creationId xmlns:a16="http://schemas.microsoft.com/office/drawing/2014/main" id="{75549212-B56A-4B59-A665-129B5702B6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9954" y="2799820"/>
                  <a:ext cx="695325" cy="998538"/>
                </a:xfrm>
                <a:custGeom>
                  <a:avLst/>
                  <a:gdLst>
                    <a:gd name="T0" fmla="*/ 94 w 129"/>
                    <a:gd name="T1" fmla="*/ 185 h 187"/>
                    <a:gd name="T2" fmla="*/ 35 w 129"/>
                    <a:gd name="T3" fmla="*/ 186 h 187"/>
                    <a:gd name="T4" fmla="*/ 4 w 129"/>
                    <a:gd name="T5" fmla="*/ 148 h 187"/>
                    <a:gd name="T6" fmla="*/ 33 w 129"/>
                    <a:gd name="T7" fmla="*/ 25 h 187"/>
                    <a:gd name="T8" fmla="*/ 62 w 129"/>
                    <a:gd name="T9" fmla="*/ 1 h 187"/>
                    <a:gd name="T10" fmla="*/ 62 w 129"/>
                    <a:gd name="T11" fmla="*/ 1 h 187"/>
                    <a:gd name="T12" fmla="*/ 93 w 129"/>
                    <a:gd name="T13" fmla="*/ 24 h 187"/>
                    <a:gd name="T14" fmla="*/ 124 w 129"/>
                    <a:gd name="T15" fmla="*/ 146 h 187"/>
                    <a:gd name="T16" fmla="*/ 94 w 129"/>
                    <a:gd name="T17" fmla="*/ 185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9" h="187">
                      <a:moveTo>
                        <a:pt x="94" y="185"/>
                      </a:moveTo>
                      <a:cubicBezTo>
                        <a:pt x="35" y="186"/>
                        <a:pt x="35" y="186"/>
                        <a:pt x="35" y="186"/>
                      </a:cubicBezTo>
                      <a:cubicBezTo>
                        <a:pt x="15" y="187"/>
                        <a:pt x="0" y="168"/>
                        <a:pt x="4" y="148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6" y="11"/>
                        <a:pt x="48" y="1"/>
                        <a:pt x="62" y="1"/>
                      </a:cubicBezTo>
                      <a:cubicBezTo>
                        <a:pt x="62" y="1"/>
                        <a:pt x="62" y="1"/>
                        <a:pt x="62" y="1"/>
                      </a:cubicBezTo>
                      <a:cubicBezTo>
                        <a:pt x="77" y="0"/>
                        <a:pt x="90" y="10"/>
                        <a:pt x="93" y="24"/>
                      </a:cubicBezTo>
                      <a:cubicBezTo>
                        <a:pt x="124" y="146"/>
                        <a:pt x="124" y="146"/>
                        <a:pt x="124" y="146"/>
                      </a:cubicBezTo>
                      <a:cubicBezTo>
                        <a:pt x="129" y="166"/>
                        <a:pt x="114" y="185"/>
                        <a:pt x="94" y="185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564" name="Freeform 11">
                  <a:extLst>
                    <a:ext uri="{FF2B5EF4-FFF2-40B4-BE49-F238E27FC236}">
                      <a16:creationId xmlns:a16="http://schemas.microsoft.com/office/drawing/2014/main" id="{304AB426-2CA6-4AE8-9152-C30486493C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3629" y="3242733"/>
                  <a:ext cx="258763" cy="250825"/>
                </a:xfrm>
                <a:custGeom>
                  <a:avLst/>
                  <a:gdLst>
                    <a:gd name="T0" fmla="*/ 47 w 48"/>
                    <a:gd name="T1" fmla="*/ 23 h 47"/>
                    <a:gd name="T2" fmla="*/ 24 w 48"/>
                    <a:gd name="T3" fmla="*/ 47 h 47"/>
                    <a:gd name="T4" fmla="*/ 0 w 48"/>
                    <a:gd name="T5" fmla="*/ 24 h 47"/>
                    <a:gd name="T6" fmla="*/ 23 w 48"/>
                    <a:gd name="T7" fmla="*/ 0 h 47"/>
                    <a:gd name="T8" fmla="*/ 47 w 48"/>
                    <a:gd name="T9" fmla="*/ 2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47">
                      <a:moveTo>
                        <a:pt x="47" y="23"/>
                      </a:moveTo>
                      <a:cubicBezTo>
                        <a:pt x="48" y="36"/>
                        <a:pt x="37" y="47"/>
                        <a:pt x="24" y="47"/>
                      </a:cubicBezTo>
                      <a:cubicBezTo>
                        <a:pt x="11" y="47"/>
                        <a:pt x="1" y="37"/>
                        <a:pt x="0" y="24"/>
                      </a:cubicBezTo>
                      <a:cubicBezTo>
                        <a:pt x="0" y="11"/>
                        <a:pt x="10" y="0"/>
                        <a:pt x="23" y="0"/>
                      </a:cubicBezTo>
                      <a:cubicBezTo>
                        <a:pt x="36" y="0"/>
                        <a:pt x="47" y="10"/>
                        <a:pt x="47" y="23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565" name="Freeform 12">
                  <a:extLst>
                    <a:ext uri="{FF2B5EF4-FFF2-40B4-BE49-F238E27FC236}">
                      <a16:creationId xmlns:a16="http://schemas.microsoft.com/office/drawing/2014/main" id="{89B0DA6A-A694-46EC-AD67-2CA96E3DB7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616" y="3264958"/>
                  <a:ext cx="204788" cy="203200"/>
                </a:xfrm>
                <a:custGeom>
                  <a:avLst/>
                  <a:gdLst>
                    <a:gd name="T0" fmla="*/ 38 w 38"/>
                    <a:gd name="T1" fmla="*/ 19 h 38"/>
                    <a:gd name="T2" fmla="*/ 19 w 38"/>
                    <a:gd name="T3" fmla="*/ 38 h 38"/>
                    <a:gd name="T4" fmla="*/ 0 w 38"/>
                    <a:gd name="T5" fmla="*/ 20 h 38"/>
                    <a:gd name="T6" fmla="*/ 18 w 38"/>
                    <a:gd name="T7" fmla="*/ 1 h 38"/>
                    <a:gd name="T8" fmla="*/ 38 w 38"/>
                    <a:gd name="T9" fmla="*/ 19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8">
                      <a:moveTo>
                        <a:pt x="38" y="19"/>
                      </a:moveTo>
                      <a:cubicBezTo>
                        <a:pt x="38" y="29"/>
                        <a:pt x="30" y="38"/>
                        <a:pt x="19" y="38"/>
                      </a:cubicBezTo>
                      <a:cubicBezTo>
                        <a:pt x="9" y="38"/>
                        <a:pt x="0" y="30"/>
                        <a:pt x="0" y="20"/>
                      </a:cubicBezTo>
                      <a:cubicBezTo>
                        <a:pt x="0" y="9"/>
                        <a:pt x="8" y="1"/>
                        <a:pt x="18" y="1"/>
                      </a:cubicBezTo>
                      <a:cubicBezTo>
                        <a:pt x="29" y="0"/>
                        <a:pt x="37" y="9"/>
                        <a:pt x="38" y="19"/>
                      </a:cubicBezTo>
                      <a:close/>
                    </a:path>
                  </a:pathLst>
                </a:custGeom>
                <a:solidFill>
                  <a:schemeClr val="tx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566" name="Freeform 15">
                  <a:extLst>
                    <a:ext uri="{FF2B5EF4-FFF2-40B4-BE49-F238E27FC236}">
                      <a16:creationId xmlns:a16="http://schemas.microsoft.com/office/drawing/2014/main" id="{74B38DB0-5B40-4AB8-A08A-5EE512CE2D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5854" y="1151995"/>
                  <a:ext cx="706438" cy="1004888"/>
                </a:xfrm>
                <a:custGeom>
                  <a:avLst/>
                  <a:gdLst>
                    <a:gd name="T0" fmla="*/ 74 w 131"/>
                    <a:gd name="T1" fmla="*/ 0 h 188"/>
                    <a:gd name="T2" fmla="*/ 1 w 131"/>
                    <a:gd name="T3" fmla="*/ 179 h 188"/>
                    <a:gd name="T4" fmla="*/ 38 w 131"/>
                    <a:gd name="T5" fmla="*/ 188 h 188"/>
                    <a:gd name="T6" fmla="*/ 125 w 131"/>
                    <a:gd name="T7" fmla="*/ 85 h 188"/>
                    <a:gd name="T8" fmla="*/ 131 w 131"/>
                    <a:gd name="T9" fmla="*/ 2 h 188"/>
                    <a:gd name="T10" fmla="*/ 74 w 131"/>
                    <a:gd name="T11" fmla="*/ 0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" h="188">
                      <a:moveTo>
                        <a:pt x="74" y="0"/>
                      </a:moveTo>
                      <a:cubicBezTo>
                        <a:pt x="74" y="0"/>
                        <a:pt x="0" y="125"/>
                        <a:pt x="1" y="179"/>
                      </a:cubicBezTo>
                      <a:cubicBezTo>
                        <a:pt x="38" y="188"/>
                        <a:pt x="38" y="188"/>
                        <a:pt x="38" y="188"/>
                      </a:cubicBezTo>
                      <a:cubicBezTo>
                        <a:pt x="125" y="85"/>
                        <a:pt x="125" y="85"/>
                        <a:pt x="125" y="85"/>
                      </a:cubicBezTo>
                      <a:cubicBezTo>
                        <a:pt x="131" y="2"/>
                        <a:pt x="131" y="2"/>
                        <a:pt x="131" y="2"/>
                      </a:cubicBezTo>
                      <a:lnTo>
                        <a:pt x="74" y="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567" name="Freeform 17">
                  <a:extLst>
                    <a:ext uri="{FF2B5EF4-FFF2-40B4-BE49-F238E27FC236}">
                      <a16:creationId xmlns:a16="http://schemas.microsoft.com/office/drawing/2014/main" id="{28140CB9-7A8C-4034-8366-5C4846E64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0916" y="1928283"/>
                  <a:ext cx="485775" cy="481013"/>
                </a:xfrm>
                <a:custGeom>
                  <a:avLst/>
                  <a:gdLst>
                    <a:gd name="T0" fmla="*/ 85 w 90"/>
                    <a:gd name="T1" fmla="*/ 37 h 90"/>
                    <a:gd name="T2" fmla="*/ 53 w 90"/>
                    <a:gd name="T3" fmla="*/ 85 h 90"/>
                    <a:gd name="T4" fmla="*/ 5 w 90"/>
                    <a:gd name="T5" fmla="*/ 53 h 90"/>
                    <a:gd name="T6" fmla="*/ 37 w 90"/>
                    <a:gd name="T7" fmla="*/ 5 h 90"/>
                    <a:gd name="T8" fmla="*/ 85 w 90"/>
                    <a:gd name="T9" fmla="*/ 37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90">
                      <a:moveTo>
                        <a:pt x="85" y="37"/>
                      </a:moveTo>
                      <a:cubicBezTo>
                        <a:pt x="90" y="59"/>
                        <a:pt x="75" y="81"/>
                        <a:pt x="53" y="85"/>
                      </a:cubicBezTo>
                      <a:cubicBezTo>
                        <a:pt x="31" y="90"/>
                        <a:pt x="9" y="75"/>
                        <a:pt x="5" y="53"/>
                      </a:cubicBezTo>
                      <a:cubicBezTo>
                        <a:pt x="0" y="31"/>
                        <a:pt x="15" y="9"/>
                        <a:pt x="37" y="5"/>
                      </a:cubicBezTo>
                      <a:cubicBezTo>
                        <a:pt x="59" y="0"/>
                        <a:pt x="81" y="15"/>
                        <a:pt x="85" y="37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568" name="Freeform 18">
                  <a:extLst>
                    <a:ext uri="{FF2B5EF4-FFF2-40B4-BE49-F238E27FC236}">
                      <a16:creationId xmlns:a16="http://schemas.microsoft.com/office/drawing/2014/main" id="{130A5B66-174A-494B-99B1-A169C25FD8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616" y="2066395"/>
                  <a:ext cx="204788" cy="203200"/>
                </a:xfrm>
                <a:custGeom>
                  <a:avLst/>
                  <a:gdLst>
                    <a:gd name="T0" fmla="*/ 2 w 38"/>
                    <a:gd name="T1" fmla="*/ 22 h 38"/>
                    <a:gd name="T2" fmla="*/ 22 w 38"/>
                    <a:gd name="T3" fmla="*/ 36 h 38"/>
                    <a:gd name="T4" fmla="*/ 36 w 38"/>
                    <a:gd name="T5" fmla="*/ 16 h 38"/>
                    <a:gd name="T6" fmla="*/ 16 w 38"/>
                    <a:gd name="T7" fmla="*/ 2 h 38"/>
                    <a:gd name="T8" fmla="*/ 2 w 38"/>
                    <a:gd name="T9" fmla="*/ 22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8">
                      <a:moveTo>
                        <a:pt x="2" y="22"/>
                      </a:moveTo>
                      <a:cubicBezTo>
                        <a:pt x="4" y="32"/>
                        <a:pt x="13" y="38"/>
                        <a:pt x="22" y="36"/>
                      </a:cubicBezTo>
                      <a:cubicBezTo>
                        <a:pt x="32" y="34"/>
                        <a:pt x="38" y="25"/>
                        <a:pt x="36" y="16"/>
                      </a:cubicBezTo>
                      <a:cubicBezTo>
                        <a:pt x="34" y="6"/>
                        <a:pt x="25" y="0"/>
                        <a:pt x="16" y="2"/>
                      </a:cubicBezTo>
                      <a:cubicBezTo>
                        <a:pt x="6" y="4"/>
                        <a:pt x="0" y="13"/>
                        <a:pt x="2" y="2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grpSp>
              <p:nvGrpSpPr>
                <p:cNvPr id="569" name="Group 568">
                  <a:extLst>
                    <a:ext uri="{FF2B5EF4-FFF2-40B4-BE49-F238E27FC236}">
                      <a16:creationId xmlns:a16="http://schemas.microsoft.com/office/drawing/2014/main" id="{FB11313F-915D-4A8F-BBEC-FAA01FBBE97D}"/>
                    </a:ext>
                  </a:extLst>
                </p:cNvPr>
                <p:cNvGrpSpPr/>
                <p:nvPr/>
              </p:nvGrpSpPr>
              <p:grpSpPr>
                <a:xfrm>
                  <a:off x="2235729" y="1077383"/>
                  <a:ext cx="571500" cy="566738"/>
                  <a:chOff x="2235729" y="1077383"/>
                  <a:chExt cx="571500" cy="566738"/>
                </a:xfrm>
              </p:grpSpPr>
              <p:sp>
                <p:nvSpPr>
                  <p:cNvPr id="570" name="Oval 63">
                    <a:extLst>
                      <a:ext uri="{FF2B5EF4-FFF2-40B4-BE49-F238E27FC236}">
                        <a16:creationId xmlns:a16="http://schemas.microsoft.com/office/drawing/2014/main" id="{4E0A785D-02B9-4C65-AC23-92D9979C59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35729" y="1077383"/>
                    <a:ext cx="571500" cy="566738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3260" tIns="46630" rIns="93260" bIns="4663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597"/>
                    <a:endParaRPr lang="en-US" sz="1836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571" name="Oval 64">
                    <a:extLst>
                      <a:ext uri="{FF2B5EF4-FFF2-40B4-BE49-F238E27FC236}">
                        <a16:creationId xmlns:a16="http://schemas.microsoft.com/office/drawing/2014/main" id="{DA9B42F9-1709-47AC-B2F2-FED90F0C4C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89704" y="1126595"/>
                    <a:ext cx="463550" cy="465138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3260" tIns="46630" rIns="93260" bIns="4663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597"/>
                    <a:endParaRPr lang="en-US" sz="1836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572" name="Oval 65">
                    <a:extLst>
                      <a:ext uri="{FF2B5EF4-FFF2-40B4-BE49-F238E27FC236}">
                        <a16:creationId xmlns:a16="http://schemas.microsoft.com/office/drawing/2014/main" id="{8B67BB26-05CD-4914-9743-5B58C8CC63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32566" y="1174220"/>
                    <a:ext cx="376238" cy="37465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3260" tIns="46630" rIns="93260" bIns="4663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597"/>
                    <a:endParaRPr lang="en-US" sz="1836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</p:grpSp>
          </p:grpSp>
        </p:grpSp>
        <p:sp>
          <p:nvSpPr>
            <p:cNvPr id="500" name="Line 84">
              <a:extLst>
                <a:ext uri="{FF2B5EF4-FFF2-40B4-BE49-F238E27FC236}">
                  <a16:creationId xmlns:a16="http://schemas.microsoft.com/office/drawing/2014/main" id="{95925BA8-9C8F-4812-8163-D77FAABC7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8254" y="1483783"/>
              <a:ext cx="350838" cy="0"/>
            </a:xfrm>
            <a:prstGeom prst="line">
              <a:avLst/>
            </a:prstGeom>
            <a:noFill/>
            <a:ln w="650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501" name="Line 85">
              <a:extLst>
                <a:ext uri="{FF2B5EF4-FFF2-40B4-BE49-F238E27FC236}">
                  <a16:creationId xmlns:a16="http://schemas.microsoft.com/office/drawing/2014/main" id="{E5F2C4EA-71F3-49AC-BF35-38A2DCF676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3642" y="1644120"/>
              <a:ext cx="495300" cy="0"/>
            </a:xfrm>
            <a:prstGeom prst="line">
              <a:avLst/>
            </a:prstGeom>
            <a:noFill/>
            <a:ln w="650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502" name="Line 86">
              <a:extLst>
                <a:ext uri="{FF2B5EF4-FFF2-40B4-BE49-F238E27FC236}">
                  <a16:creationId xmlns:a16="http://schemas.microsoft.com/office/drawing/2014/main" id="{B5EDD1E1-4C21-4717-8B01-4A4BDCAA9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8254" y="1799695"/>
              <a:ext cx="350838" cy="0"/>
            </a:xfrm>
            <a:prstGeom prst="line">
              <a:avLst/>
            </a:prstGeom>
            <a:noFill/>
            <a:ln w="650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56189674-319E-487B-B560-8A24034337EF}"/>
                </a:ext>
              </a:extLst>
            </p:cNvPr>
            <p:cNvGrpSpPr/>
            <p:nvPr/>
          </p:nvGrpSpPr>
          <p:grpSpPr>
            <a:xfrm>
              <a:off x="4166446" y="1077383"/>
              <a:ext cx="1084263" cy="3084513"/>
              <a:chOff x="4166446" y="1077383"/>
              <a:chExt cx="1084263" cy="3084513"/>
            </a:xfrm>
          </p:grpSpPr>
          <p:sp>
            <p:nvSpPr>
              <p:cNvPr id="540" name="Freeform 16">
                <a:extLst>
                  <a:ext uri="{FF2B5EF4-FFF2-40B4-BE49-F238E27FC236}">
                    <a16:creationId xmlns:a16="http://schemas.microsoft.com/office/drawing/2014/main" id="{43533D79-3A73-4309-8C7B-319A633B93F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807796" y="2206095"/>
                <a:ext cx="388938" cy="433388"/>
              </a:xfrm>
              <a:custGeom>
                <a:avLst/>
                <a:gdLst>
                  <a:gd name="T0" fmla="*/ 72 w 72"/>
                  <a:gd name="T1" fmla="*/ 73 h 81"/>
                  <a:gd name="T2" fmla="*/ 49 w 72"/>
                  <a:gd name="T3" fmla="*/ 77 h 81"/>
                  <a:gd name="T4" fmla="*/ 5 w 72"/>
                  <a:gd name="T5" fmla="*/ 47 h 81"/>
                  <a:gd name="T6" fmla="*/ 3 w 72"/>
                  <a:gd name="T7" fmla="*/ 33 h 81"/>
                  <a:gd name="T8" fmla="*/ 25 w 72"/>
                  <a:gd name="T9" fmla="*/ 0 h 81"/>
                  <a:gd name="T10" fmla="*/ 27 w 72"/>
                  <a:gd name="T11" fmla="*/ 12 h 81"/>
                  <a:gd name="T12" fmla="*/ 14 w 72"/>
                  <a:gd name="T13" fmla="*/ 31 h 81"/>
                  <a:gd name="T14" fmla="*/ 17 w 72"/>
                  <a:gd name="T15" fmla="*/ 45 h 81"/>
                  <a:gd name="T16" fmla="*/ 47 w 72"/>
                  <a:gd name="T17" fmla="*/ 65 h 81"/>
                  <a:gd name="T18" fmla="*/ 70 w 72"/>
                  <a:gd name="T19" fmla="*/ 61 h 81"/>
                  <a:gd name="T20" fmla="*/ 72 w 72"/>
                  <a:gd name="T21" fmla="*/ 7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81">
                    <a:moveTo>
                      <a:pt x="72" y="73"/>
                    </a:moveTo>
                    <a:cubicBezTo>
                      <a:pt x="49" y="77"/>
                      <a:pt x="49" y="77"/>
                      <a:pt x="49" y="77"/>
                    </a:cubicBezTo>
                    <a:cubicBezTo>
                      <a:pt x="29" y="81"/>
                      <a:pt x="9" y="68"/>
                      <a:pt x="5" y="47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0" y="18"/>
                      <a:pt x="10" y="3"/>
                      <a:pt x="25" y="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18" y="13"/>
                      <a:pt x="12" y="22"/>
                      <a:pt x="14" y="31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59"/>
                      <a:pt x="33" y="68"/>
                      <a:pt x="47" y="65"/>
                    </a:cubicBezTo>
                    <a:cubicBezTo>
                      <a:pt x="70" y="61"/>
                      <a:pt x="70" y="61"/>
                      <a:pt x="70" y="61"/>
                    </a:cubicBezTo>
                    <a:lnTo>
                      <a:pt x="72" y="73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41" name="Freeform 5">
                <a:extLst>
                  <a:ext uri="{FF2B5EF4-FFF2-40B4-BE49-F238E27FC236}">
                    <a16:creationId xmlns:a16="http://schemas.microsoft.com/office/drawing/2014/main" id="{E226FAF2-A708-496C-B579-CAE1D8BC390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377584" y="3499908"/>
                <a:ext cx="339725" cy="395288"/>
              </a:xfrm>
              <a:custGeom>
                <a:avLst/>
                <a:gdLst>
                  <a:gd name="T0" fmla="*/ 50 w 63"/>
                  <a:gd name="T1" fmla="*/ 74 h 74"/>
                  <a:gd name="T2" fmla="*/ 49 w 63"/>
                  <a:gd name="T3" fmla="*/ 74 h 74"/>
                  <a:gd name="T4" fmla="*/ 37 w 63"/>
                  <a:gd name="T5" fmla="*/ 62 h 74"/>
                  <a:gd name="T6" fmla="*/ 11 w 63"/>
                  <a:gd name="T7" fmla="*/ 25 h 74"/>
                  <a:gd name="T8" fmla="*/ 1 w 63"/>
                  <a:gd name="T9" fmla="*/ 11 h 74"/>
                  <a:gd name="T10" fmla="*/ 14 w 63"/>
                  <a:gd name="T11" fmla="*/ 1 h 74"/>
                  <a:gd name="T12" fmla="*/ 61 w 63"/>
                  <a:gd name="T13" fmla="*/ 63 h 74"/>
                  <a:gd name="T14" fmla="*/ 50 w 63"/>
                  <a:gd name="T1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74">
                    <a:moveTo>
                      <a:pt x="50" y="74"/>
                    </a:moveTo>
                    <a:cubicBezTo>
                      <a:pt x="50" y="74"/>
                      <a:pt x="49" y="74"/>
                      <a:pt x="49" y="74"/>
                    </a:cubicBezTo>
                    <a:cubicBezTo>
                      <a:pt x="43" y="74"/>
                      <a:pt x="37" y="69"/>
                      <a:pt x="37" y="62"/>
                    </a:cubicBezTo>
                    <a:cubicBezTo>
                      <a:pt x="38" y="30"/>
                      <a:pt x="12" y="25"/>
                      <a:pt x="11" y="25"/>
                    </a:cubicBezTo>
                    <a:cubicBezTo>
                      <a:pt x="4" y="24"/>
                      <a:pt x="0" y="18"/>
                      <a:pt x="1" y="11"/>
                    </a:cubicBezTo>
                    <a:cubicBezTo>
                      <a:pt x="2" y="5"/>
                      <a:pt x="8" y="0"/>
                      <a:pt x="14" y="1"/>
                    </a:cubicBezTo>
                    <a:cubicBezTo>
                      <a:pt x="31" y="4"/>
                      <a:pt x="63" y="20"/>
                      <a:pt x="61" y="63"/>
                    </a:cubicBezTo>
                    <a:cubicBezTo>
                      <a:pt x="61" y="69"/>
                      <a:pt x="56" y="74"/>
                      <a:pt x="50" y="7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42" name="Freeform 6">
                <a:extLst>
                  <a:ext uri="{FF2B5EF4-FFF2-40B4-BE49-F238E27FC236}">
                    <a16:creationId xmlns:a16="http://schemas.microsoft.com/office/drawing/2014/main" id="{50516705-0A88-47C7-8A62-0878B745AF8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44296" y="2194983"/>
                <a:ext cx="306388" cy="1144588"/>
              </a:xfrm>
              <a:custGeom>
                <a:avLst/>
                <a:gdLst>
                  <a:gd name="T0" fmla="*/ 0 w 57"/>
                  <a:gd name="T1" fmla="*/ 23 h 214"/>
                  <a:gd name="T2" fmla="*/ 28 w 57"/>
                  <a:gd name="T3" fmla="*/ 214 h 214"/>
                  <a:gd name="T4" fmla="*/ 57 w 57"/>
                  <a:gd name="T5" fmla="*/ 206 h 214"/>
                  <a:gd name="T6" fmla="*/ 53 w 57"/>
                  <a:gd name="T7" fmla="*/ 6 h 214"/>
                  <a:gd name="T8" fmla="*/ 40 w 57"/>
                  <a:gd name="T9" fmla="*/ 0 h 214"/>
                  <a:gd name="T10" fmla="*/ 0 w 57"/>
                  <a:gd name="T11" fmla="*/ 23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214">
                    <a:moveTo>
                      <a:pt x="0" y="23"/>
                    </a:moveTo>
                    <a:cubicBezTo>
                      <a:pt x="0" y="23"/>
                      <a:pt x="3" y="166"/>
                      <a:pt x="28" y="214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43" name="Freeform 7">
                <a:extLst>
                  <a:ext uri="{FF2B5EF4-FFF2-40B4-BE49-F238E27FC236}">
                    <a16:creationId xmlns:a16="http://schemas.microsoft.com/office/drawing/2014/main" id="{CABC8763-D118-4A28-9B39-045FB44DC8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528396" y="2799820"/>
                <a:ext cx="695325" cy="998538"/>
              </a:xfrm>
              <a:custGeom>
                <a:avLst/>
                <a:gdLst>
                  <a:gd name="T0" fmla="*/ 94 w 129"/>
                  <a:gd name="T1" fmla="*/ 185 h 187"/>
                  <a:gd name="T2" fmla="*/ 35 w 129"/>
                  <a:gd name="T3" fmla="*/ 186 h 187"/>
                  <a:gd name="T4" fmla="*/ 4 w 129"/>
                  <a:gd name="T5" fmla="*/ 148 h 187"/>
                  <a:gd name="T6" fmla="*/ 33 w 129"/>
                  <a:gd name="T7" fmla="*/ 25 h 187"/>
                  <a:gd name="T8" fmla="*/ 62 w 129"/>
                  <a:gd name="T9" fmla="*/ 1 h 187"/>
                  <a:gd name="T10" fmla="*/ 62 w 129"/>
                  <a:gd name="T11" fmla="*/ 1 h 187"/>
                  <a:gd name="T12" fmla="*/ 93 w 129"/>
                  <a:gd name="T13" fmla="*/ 24 h 187"/>
                  <a:gd name="T14" fmla="*/ 124 w 129"/>
                  <a:gd name="T15" fmla="*/ 146 h 187"/>
                  <a:gd name="T16" fmla="*/ 94 w 129"/>
                  <a:gd name="T17" fmla="*/ 185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187">
                    <a:moveTo>
                      <a:pt x="94" y="185"/>
                    </a:moveTo>
                    <a:cubicBezTo>
                      <a:pt x="35" y="186"/>
                      <a:pt x="35" y="186"/>
                      <a:pt x="35" y="186"/>
                    </a:cubicBezTo>
                    <a:cubicBezTo>
                      <a:pt x="15" y="187"/>
                      <a:pt x="0" y="168"/>
                      <a:pt x="4" y="148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6" y="11"/>
                      <a:pt x="48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77" y="0"/>
                      <a:pt x="90" y="10"/>
                      <a:pt x="93" y="24"/>
                    </a:cubicBezTo>
                    <a:cubicBezTo>
                      <a:pt x="124" y="146"/>
                      <a:pt x="124" y="146"/>
                      <a:pt x="124" y="146"/>
                    </a:cubicBezTo>
                    <a:cubicBezTo>
                      <a:pt x="129" y="166"/>
                      <a:pt x="114" y="185"/>
                      <a:pt x="94" y="18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44" name="Freeform 8">
                <a:extLst>
                  <a:ext uri="{FF2B5EF4-FFF2-40B4-BE49-F238E27FC236}">
                    <a16:creationId xmlns:a16="http://schemas.microsoft.com/office/drawing/2014/main" id="{E460851E-CBB1-4232-96CD-0E09686AB5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663333" y="3617383"/>
                <a:ext cx="204788" cy="539750"/>
              </a:xfrm>
              <a:custGeom>
                <a:avLst/>
                <a:gdLst>
                  <a:gd name="T0" fmla="*/ 24 w 38"/>
                  <a:gd name="T1" fmla="*/ 101 h 101"/>
                  <a:gd name="T2" fmla="*/ 13 w 38"/>
                  <a:gd name="T3" fmla="*/ 94 h 101"/>
                  <a:gd name="T4" fmla="*/ 13 w 38"/>
                  <a:gd name="T5" fmla="*/ 10 h 101"/>
                  <a:gd name="T6" fmla="*/ 28 w 38"/>
                  <a:gd name="T7" fmla="*/ 1 h 101"/>
                  <a:gd name="T8" fmla="*/ 37 w 38"/>
                  <a:gd name="T9" fmla="*/ 16 h 101"/>
                  <a:gd name="T10" fmla="*/ 35 w 38"/>
                  <a:gd name="T11" fmla="*/ 84 h 101"/>
                  <a:gd name="T12" fmla="*/ 29 w 38"/>
                  <a:gd name="T13" fmla="*/ 100 h 101"/>
                  <a:gd name="T14" fmla="*/ 24 w 38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01">
                    <a:moveTo>
                      <a:pt x="24" y="101"/>
                    </a:moveTo>
                    <a:cubicBezTo>
                      <a:pt x="20" y="101"/>
                      <a:pt x="15" y="98"/>
                      <a:pt x="13" y="94"/>
                    </a:cubicBezTo>
                    <a:cubicBezTo>
                      <a:pt x="0" y="65"/>
                      <a:pt x="12" y="15"/>
                      <a:pt x="13" y="10"/>
                    </a:cubicBezTo>
                    <a:cubicBezTo>
                      <a:pt x="15" y="3"/>
                      <a:pt x="22" y="0"/>
                      <a:pt x="28" y="1"/>
                    </a:cubicBezTo>
                    <a:cubicBezTo>
                      <a:pt x="34" y="3"/>
                      <a:pt x="38" y="9"/>
                      <a:pt x="37" y="16"/>
                    </a:cubicBezTo>
                    <a:cubicBezTo>
                      <a:pt x="34" y="29"/>
                      <a:pt x="27" y="66"/>
                      <a:pt x="35" y="84"/>
                    </a:cubicBezTo>
                    <a:cubicBezTo>
                      <a:pt x="38" y="90"/>
                      <a:pt x="35" y="97"/>
                      <a:pt x="29" y="100"/>
                    </a:cubicBezTo>
                    <a:cubicBezTo>
                      <a:pt x="28" y="100"/>
                      <a:pt x="26" y="101"/>
                      <a:pt x="24" y="10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45" name="Freeform 9">
                <a:extLst>
                  <a:ext uri="{FF2B5EF4-FFF2-40B4-BE49-F238E27FC236}">
                    <a16:creationId xmlns:a16="http://schemas.microsoft.com/office/drawing/2014/main" id="{742E4674-6B0E-4F9C-AE08-17D14D8405E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834784" y="3606270"/>
                <a:ext cx="222250" cy="555625"/>
              </a:xfrm>
              <a:custGeom>
                <a:avLst/>
                <a:gdLst>
                  <a:gd name="T0" fmla="*/ 24 w 41"/>
                  <a:gd name="T1" fmla="*/ 103 h 104"/>
                  <a:gd name="T2" fmla="*/ 13 w 41"/>
                  <a:gd name="T3" fmla="*/ 96 h 104"/>
                  <a:gd name="T4" fmla="*/ 16 w 41"/>
                  <a:gd name="T5" fmla="*/ 10 h 104"/>
                  <a:gd name="T6" fmla="*/ 31 w 41"/>
                  <a:gd name="T7" fmla="*/ 1 h 104"/>
                  <a:gd name="T8" fmla="*/ 39 w 41"/>
                  <a:gd name="T9" fmla="*/ 16 h 104"/>
                  <a:gd name="T10" fmla="*/ 35 w 41"/>
                  <a:gd name="T11" fmla="*/ 86 h 104"/>
                  <a:gd name="T12" fmla="*/ 29 w 41"/>
                  <a:gd name="T13" fmla="*/ 102 h 104"/>
                  <a:gd name="T14" fmla="*/ 24 w 41"/>
                  <a:gd name="T15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04">
                    <a:moveTo>
                      <a:pt x="24" y="103"/>
                    </a:moveTo>
                    <a:cubicBezTo>
                      <a:pt x="19" y="104"/>
                      <a:pt x="15" y="101"/>
                      <a:pt x="13" y="96"/>
                    </a:cubicBezTo>
                    <a:cubicBezTo>
                      <a:pt x="0" y="67"/>
                      <a:pt x="14" y="15"/>
                      <a:pt x="16" y="10"/>
                    </a:cubicBezTo>
                    <a:cubicBezTo>
                      <a:pt x="18" y="3"/>
                      <a:pt x="24" y="0"/>
                      <a:pt x="31" y="1"/>
                    </a:cubicBezTo>
                    <a:cubicBezTo>
                      <a:pt x="37" y="3"/>
                      <a:pt x="41" y="10"/>
                      <a:pt x="39" y="16"/>
                    </a:cubicBezTo>
                    <a:cubicBezTo>
                      <a:pt x="34" y="35"/>
                      <a:pt x="28" y="71"/>
                      <a:pt x="35" y="86"/>
                    </a:cubicBezTo>
                    <a:cubicBezTo>
                      <a:pt x="38" y="93"/>
                      <a:pt x="35" y="100"/>
                      <a:pt x="29" y="102"/>
                    </a:cubicBezTo>
                    <a:cubicBezTo>
                      <a:pt x="27" y="103"/>
                      <a:pt x="26" y="103"/>
                      <a:pt x="24" y="10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46" name="Freeform 10">
                <a:extLst>
                  <a:ext uri="{FF2B5EF4-FFF2-40B4-BE49-F238E27FC236}">
                    <a16:creationId xmlns:a16="http://schemas.microsoft.com/office/drawing/2014/main" id="{E730A4F0-5867-421E-BA18-64DA7445E9B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23696" y="3633258"/>
                <a:ext cx="227013" cy="528638"/>
              </a:xfrm>
              <a:custGeom>
                <a:avLst/>
                <a:gdLst>
                  <a:gd name="T0" fmla="*/ 25 w 42"/>
                  <a:gd name="T1" fmla="*/ 99 h 99"/>
                  <a:gd name="T2" fmla="*/ 14 w 42"/>
                  <a:gd name="T3" fmla="*/ 92 h 99"/>
                  <a:gd name="T4" fmla="*/ 17 w 42"/>
                  <a:gd name="T5" fmla="*/ 10 h 99"/>
                  <a:gd name="T6" fmla="*/ 32 w 42"/>
                  <a:gd name="T7" fmla="*/ 2 h 99"/>
                  <a:gd name="T8" fmla="*/ 40 w 42"/>
                  <a:gd name="T9" fmla="*/ 18 h 99"/>
                  <a:gd name="T10" fmla="*/ 35 w 42"/>
                  <a:gd name="T11" fmla="*/ 82 h 99"/>
                  <a:gd name="T12" fmla="*/ 29 w 42"/>
                  <a:gd name="T13" fmla="*/ 98 h 99"/>
                  <a:gd name="T14" fmla="*/ 25 w 42"/>
                  <a:gd name="T15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99">
                    <a:moveTo>
                      <a:pt x="25" y="99"/>
                    </a:moveTo>
                    <a:cubicBezTo>
                      <a:pt x="20" y="99"/>
                      <a:pt x="16" y="97"/>
                      <a:pt x="14" y="92"/>
                    </a:cubicBezTo>
                    <a:cubicBezTo>
                      <a:pt x="0" y="63"/>
                      <a:pt x="15" y="16"/>
                      <a:pt x="17" y="10"/>
                    </a:cubicBezTo>
                    <a:cubicBezTo>
                      <a:pt x="19" y="4"/>
                      <a:pt x="26" y="0"/>
                      <a:pt x="32" y="2"/>
                    </a:cubicBezTo>
                    <a:cubicBezTo>
                      <a:pt x="38" y="4"/>
                      <a:pt x="42" y="11"/>
                      <a:pt x="40" y="18"/>
                    </a:cubicBezTo>
                    <a:cubicBezTo>
                      <a:pt x="36" y="30"/>
                      <a:pt x="28" y="65"/>
                      <a:pt x="35" y="82"/>
                    </a:cubicBezTo>
                    <a:cubicBezTo>
                      <a:pt x="38" y="88"/>
                      <a:pt x="35" y="95"/>
                      <a:pt x="29" y="98"/>
                    </a:cubicBezTo>
                    <a:cubicBezTo>
                      <a:pt x="28" y="99"/>
                      <a:pt x="26" y="99"/>
                      <a:pt x="25" y="9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47" name="Freeform 11">
                <a:extLst>
                  <a:ext uri="{FF2B5EF4-FFF2-40B4-BE49-F238E27FC236}">
                    <a16:creationId xmlns:a16="http://schemas.microsoft.com/office/drawing/2014/main" id="{AE25FB6E-737F-4D5B-8835-534F1E40612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71283" y="3242733"/>
                <a:ext cx="258763" cy="250825"/>
              </a:xfrm>
              <a:custGeom>
                <a:avLst/>
                <a:gdLst>
                  <a:gd name="T0" fmla="*/ 47 w 48"/>
                  <a:gd name="T1" fmla="*/ 23 h 47"/>
                  <a:gd name="T2" fmla="*/ 24 w 48"/>
                  <a:gd name="T3" fmla="*/ 47 h 47"/>
                  <a:gd name="T4" fmla="*/ 0 w 48"/>
                  <a:gd name="T5" fmla="*/ 24 h 47"/>
                  <a:gd name="T6" fmla="*/ 23 w 48"/>
                  <a:gd name="T7" fmla="*/ 0 h 47"/>
                  <a:gd name="T8" fmla="*/ 47 w 48"/>
                  <a:gd name="T9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7">
                    <a:moveTo>
                      <a:pt x="47" y="23"/>
                    </a:moveTo>
                    <a:cubicBezTo>
                      <a:pt x="48" y="36"/>
                      <a:pt x="37" y="47"/>
                      <a:pt x="24" y="47"/>
                    </a:cubicBezTo>
                    <a:cubicBezTo>
                      <a:pt x="11" y="47"/>
                      <a:pt x="1" y="37"/>
                      <a:pt x="0" y="24"/>
                    </a:cubicBezTo>
                    <a:cubicBezTo>
                      <a:pt x="0" y="11"/>
                      <a:pt x="10" y="0"/>
                      <a:pt x="23" y="0"/>
                    </a:cubicBezTo>
                    <a:cubicBezTo>
                      <a:pt x="36" y="0"/>
                      <a:pt x="47" y="10"/>
                      <a:pt x="47" y="2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48" name="Freeform 12">
                <a:extLst>
                  <a:ext uri="{FF2B5EF4-FFF2-40B4-BE49-F238E27FC236}">
                    <a16:creationId xmlns:a16="http://schemas.microsoft.com/office/drawing/2014/main" id="{E0F73A44-5CE6-4D4E-BF6E-7457D726BCF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98271" y="3264958"/>
                <a:ext cx="204788" cy="203200"/>
              </a:xfrm>
              <a:custGeom>
                <a:avLst/>
                <a:gdLst>
                  <a:gd name="T0" fmla="*/ 38 w 38"/>
                  <a:gd name="T1" fmla="*/ 19 h 38"/>
                  <a:gd name="T2" fmla="*/ 19 w 38"/>
                  <a:gd name="T3" fmla="*/ 38 h 38"/>
                  <a:gd name="T4" fmla="*/ 0 w 38"/>
                  <a:gd name="T5" fmla="*/ 20 h 38"/>
                  <a:gd name="T6" fmla="*/ 18 w 38"/>
                  <a:gd name="T7" fmla="*/ 1 h 38"/>
                  <a:gd name="T8" fmla="*/ 38 w 38"/>
                  <a:gd name="T9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38" y="19"/>
                    </a:moveTo>
                    <a:cubicBezTo>
                      <a:pt x="38" y="29"/>
                      <a:pt x="30" y="38"/>
                      <a:pt x="19" y="38"/>
                    </a:cubicBezTo>
                    <a:cubicBezTo>
                      <a:pt x="9" y="38"/>
                      <a:pt x="0" y="30"/>
                      <a:pt x="0" y="20"/>
                    </a:cubicBezTo>
                    <a:cubicBezTo>
                      <a:pt x="0" y="9"/>
                      <a:pt x="8" y="1"/>
                      <a:pt x="18" y="1"/>
                    </a:cubicBezTo>
                    <a:cubicBezTo>
                      <a:pt x="29" y="0"/>
                      <a:pt x="37" y="9"/>
                      <a:pt x="38" y="19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49" name="Freeform 15">
                <a:extLst>
                  <a:ext uri="{FF2B5EF4-FFF2-40B4-BE49-F238E27FC236}">
                    <a16:creationId xmlns:a16="http://schemas.microsoft.com/office/drawing/2014/main" id="{75FC72F8-5244-4233-9737-3DC852978C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301383" y="1151995"/>
                <a:ext cx="706438" cy="1004888"/>
              </a:xfrm>
              <a:custGeom>
                <a:avLst/>
                <a:gdLst>
                  <a:gd name="T0" fmla="*/ 74 w 131"/>
                  <a:gd name="T1" fmla="*/ 0 h 188"/>
                  <a:gd name="T2" fmla="*/ 1 w 131"/>
                  <a:gd name="T3" fmla="*/ 179 h 188"/>
                  <a:gd name="T4" fmla="*/ 38 w 131"/>
                  <a:gd name="T5" fmla="*/ 188 h 188"/>
                  <a:gd name="T6" fmla="*/ 125 w 131"/>
                  <a:gd name="T7" fmla="*/ 85 h 188"/>
                  <a:gd name="T8" fmla="*/ 131 w 131"/>
                  <a:gd name="T9" fmla="*/ 2 h 188"/>
                  <a:gd name="T10" fmla="*/ 74 w 131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1" h="188">
                    <a:moveTo>
                      <a:pt x="74" y="0"/>
                    </a:moveTo>
                    <a:cubicBezTo>
                      <a:pt x="74" y="0"/>
                      <a:pt x="0" y="125"/>
                      <a:pt x="1" y="179"/>
                    </a:cubicBezTo>
                    <a:cubicBezTo>
                      <a:pt x="38" y="188"/>
                      <a:pt x="38" y="188"/>
                      <a:pt x="38" y="188"/>
                    </a:cubicBezTo>
                    <a:cubicBezTo>
                      <a:pt x="125" y="85"/>
                      <a:pt x="125" y="85"/>
                      <a:pt x="125" y="85"/>
                    </a:cubicBezTo>
                    <a:cubicBezTo>
                      <a:pt x="131" y="2"/>
                      <a:pt x="131" y="2"/>
                      <a:pt x="131" y="2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50" name="Freeform 17">
                <a:extLst>
                  <a:ext uri="{FF2B5EF4-FFF2-40B4-BE49-F238E27FC236}">
                    <a16:creationId xmlns:a16="http://schemas.microsoft.com/office/drawing/2014/main" id="{7910F9F7-A1A3-4664-8D82-0E77E4720CF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656984" y="1928283"/>
                <a:ext cx="485775" cy="481013"/>
              </a:xfrm>
              <a:custGeom>
                <a:avLst/>
                <a:gdLst>
                  <a:gd name="T0" fmla="*/ 85 w 90"/>
                  <a:gd name="T1" fmla="*/ 37 h 90"/>
                  <a:gd name="T2" fmla="*/ 53 w 90"/>
                  <a:gd name="T3" fmla="*/ 85 h 90"/>
                  <a:gd name="T4" fmla="*/ 5 w 90"/>
                  <a:gd name="T5" fmla="*/ 53 h 90"/>
                  <a:gd name="T6" fmla="*/ 37 w 90"/>
                  <a:gd name="T7" fmla="*/ 5 h 90"/>
                  <a:gd name="T8" fmla="*/ 85 w 90"/>
                  <a:gd name="T9" fmla="*/ 3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90">
                    <a:moveTo>
                      <a:pt x="85" y="37"/>
                    </a:moveTo>
                    <a:cubicBezTo>
                      <a:pt x="90" y="59"/>
                      <a:pt x="75" y="81"/>
                      <a:pt x="53" y="85"/>
                    </a:cubicBezTo>
                    <a:cubicBezTo>
                      <a:pt x="31" y="90"/>
                      <a:pt x="9" y="75"/>
                      <a:pt x="5" y="53"/>
                    </a:cubicBezTo>
                    <a:cubicBezTo>
                      <a:pt x="0" y="31"/>
                      <a:pt x="15" y="9"/>
                      <a:pt x="37" y="5"/>
                    </a:cubicBezTo>
                    <a:cubicBezTo>
                      <a:pt x="59" y="0"/>
                      <a:pt x="81" y="15"/>
                      <a:pt x="85" y="37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51" name="Freeform 18">
                <a:extLst>
                  <a:ext uri="{FF2B5EF4-FFF2-40B4-BE49-F238E27FC236}">
                    <a16:creationId xmlns:a16="http://schemas.microsoft.com/office/drawing/2014/main" id="{4114C766-E8CC-480F-A7C4-67A9FE0ECD8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98271" y="2066395"/>
                <a:ext cx="204788" cy="203200"/>
              </a:xfrm>
              <a:custGeom>
                <a:avLst/>
                <a:gdLst>
                  <a:gd name="T0" fmla="*/ 2 w 38"/>
                  <a:gd name="T1" fmla="*/ 22 h 38"/>
                  <a:gd name="T2" fmla="*/ 22 w 38"/>
                  <a:gd name="T3" fmla="*/ 36 h 38"/>
                  <a:gd name="T4" fmla="*/ 36 w 38"/>
                  <a:gd name="T5" fmla="*/ 16 h 38"/>
                  <a:gd name="T6" fmla="*/ 16 w 38"/>
                  <a:gd name="T7" fmla="*/ 2 h 38"/>
                  <a:gd name="T8" fmla="*/ 2 w 38"/>
                  <a:gd name="T9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2" y="22"/>
                    </a:moveTo>
                    <a:cubicBezTo>
                      <a:pt x="4" y="32"/>
                      <a:pt x="13" y="38"/>
                      <a:pt x="22" y="36"/>
                    </a:cubicBezTo>
                    <a:cubicBezTo>
                      <a:pt x="32" y="34"/>
                      <a:pt x="38" y="25"/>
                      <a:pt x="36" y="16"/>
                    </a:cubicBezTo>
                    <a:cubicBezTo>
                      <a:pt x="34" y="6"/>
                      <a:pt x="25" y="0"/>
                      <a:pt x="16" y="2"/>
                    </a:cubicBezTo>
                    <a:cubicBezTo>
                      <a:pt x="6" y="4"/>
                      <a:pt x="0" y="13"/>
                      <a:pt x="2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grpSp>
            <p:nvGrpSpPr>
              <p:cNvPr id="552" name="Group 551">
                <a:extLst>
                  <a:ext uri="{FF2B5EF4-FFF2-40B4-BE49-F238E27FC236}">
                    <a16:creationId xmlns:a16="http://schemas.microsoft.com/office/drawing/2014/main" id="{B5E0A626-651A-488A-9490-7AE26D238830}"/>
                  </a:ext>
                </a:extLst>
              </p:cNvPr>
              <p:cNvGrpSpPr/>
              <p:nvPr/>
            </p:nvGrpSpPr>
            <p:grpSpPr>
              <a:xfrm>
                <a:off x="4166446" y="1077383"/>
                <a:ext cx="571500" cy="566738"/>
                <a:chOff x="4166446" y="1077383"/>
                <a:chExt cx="571500" cy="566738"/>
              </a:xfrm>
            </p:grpSpPr>
            <p:sp>
              <p:nvSpPr>
                <p:cNvPr id="553" name="Oval 63">
                  <a:extLst>
                    <a:ext uri="{FF2B5EF4-FFF2-40B4-BE49-F238E27FC236}">
                      <a16:creationId xmlns:a16="http://schemas.microsoft.com/office/drawing/2014/main" id="{0F5C7398-E44C-4A10-9C6D-D9C582FE1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166446" y="1077383"/>
                  <a:ext cx="571500" cy="56673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554" name="Oval 64">
                  <a:extLst>
                    <a:ext uri="{FF2B5EF4-FFF2-40B4-BE49-F238E27FC236}">
                      <a16:creationId xmlns:a16="http://schemas.microsoft.com/office/drawing/2014/main" id="{72057C0E-FC05-4783-B43E-70B0885DE2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220421" y="1126595"/>
                  <a:ext cx="463550" cy="4651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555" name="Oval 65">
                  <a:extLst>
                    <a:ext uri="{FF2B5EF4-FFF2-40B4-BE49-F238E27FC236}">
                      <a16:creationId xmlns:a16="http://schemas.microsoft.com/office/drawing/2014/main" id="{094DDCAF-0E4C-45F4-B9E3-5A04CF1F4E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264871" y="1174220"/>
                  <a:ext cx="376238" cy="3746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1836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</p:grpSp>
        </p:grp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2CD4BDC3-C367-4754-AC86-DF16E4A93602}"/>
                </a:ext>
              </a:extLst>
            </p:cNvPr>
            <p:cNvGrpSpPr/>
            <p:nvPr/>
          </p:nvGrpSpPr>
          <p:grpSpPr>
            <a:xfrm>
              <a:off x="2159529" y="3980920"/>
              <a:ext cx="1012825" cy="3409950"/>
              <a:chOff x="2159529" y="3980920"/>
              <a:chExt cx="1012825" cy="3409950"/>
            </a:xfrm>
          </p:grpSpPr>
          <p:sp>
            <p:nvSpPr>
              <p:cNvPr id="523" name="Freeform 13">
                <a:extLst>
                  <a:ext uri="{FF2B5EF4-FFF2-40B4-BE49-F238E27FC236}">
                    <a16:creationId xmlns:a16="http://schemas.microsoft.com/office/drawing/2014/main" id="{D49EF28A-F40E-4445-863D-6F6837687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529" y="7006695"/>
                <a:ext cx="1012825" cy="384175"/>
              </a:xfrm>
              <a:custGeom>
                <a:avLst/>
                <a:gdLst>
                  <a:gd name="T0" fmla="*/ 32 w 188"/>
                  <a:gd name="T1" fmla="*/ 0 h 72"/>
                  <a:gd name="T2" fmla="*/ 0 w 188"/>
                  <a:gd name="T3" fmla="*/ 33 h 72"/>
                  <a:gd name="T4" fmla="*/ 0 w 188"/>
                  <a:gd name="T5" fmla="*/ 39 h 72"/>
                  <a:gd name="T6" fmla="*/ 3 w 188"/>
                  <a:gd name="T7" fmla="*/ 53 h 72"/>
                  <a:gd name="T8" fmla="*/ 32 w 188"/>
                  <a:gd name="T9" fmla="*/ 72 h 72"/>
                  <a:gd name="T10" fmla="*/ 180 w 188"/>
                  <a:gd name="T11" fmla="*/ 72 h 72"/>
                  <a:gd name="T12" fmla="*/ 188 w 188"/>
                  <a:gd name="T13" fmla="*/ 64 h 72"/>
                  <a:gd name="T14" fmla="*/ 188 w 188"/>
                  <a:gd name="T15" fmla="*/ 53 h 72"/>
                  <a:gd name="T16" fmla="*/ 188 w 188"/>
                  <a:gd name="T17" fmla="*/ 8 h 72"/>
                  <a:gd name="T18" fmla="*/ 180 w 188"/>
                  <a:gd name="T19" fmla="*/ 0 h 72"/>
                  <a:gd name="T20" fmla="*/ 32 w 188"/>
                  <a:gd name="T2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8" h="72">
                    <a:moveTo>
                      <a:pt x="32" y="0"/>
                    </a:moveTo>
                    <a:cubicBezTo>
                      <a:pt x="14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4"/>
                      <a:pt x="1" y="48"/>
                      <a:pt x="3" y="53"/>
                    </a:cubicBezTo>
                    <a:cubicBezTo>
                      <a:pt x="8" y="64"/>
                      <a:pt x="19" y="72"/>
                      <a:pt x="32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5" y="72"/>
                      <a:pt x="188" y="68"/>
                      <a:pt x="188" y="64"/>
                    </a:cubicBezTo>
                    <a:cubicBezTo>
                      <a:pt x="188" y="53"/>
                      <a:pt x="188" y="53"/>
                      <a:pt x="188" y="53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8" y="3"/>
                      <a:pt x="185" y="0"/>
                      <a:pt x="180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24" name="Freeform 14">
                <a:extLst>
                  <a:ext uri="{FF2B5EF4-FFF2-40B4-BE49-F238E27FC236}">
                    <a16:creationId xmlns:a16="http://schemas.microsoft.com/office/drawing/2014/main" id="{7B40D632-8F9B-435F-93AD-4B0222C85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5404" y="7289270"/>
                <a:ext cx="996950" cy="101600"/>
              </a:xfrm>
              <a:custGeom>
                <a:avLst/>
                <a:gdLst>
                  <a:gd name="T0" fmla="*/ 0 w 185"/>
                  <a:gd name="T1" fmla="*/ 0 h 19"/>
                  <a:gd name="T2" fmla="*/ 29 w 185"/>
                  <a:gd name="T3" fmla="*/ 19 h 19"/>
                  <a:gd name="T4" fmla="*/ 177 w 185"/>
                  <a:gd name="T5" fmla="*/ 19 h 19"/>
                  <a:gd name="T6" fmla="*/ 185 w 185"/>
                  <a:gd name="T7" fmla="*/ 11 h 19"/>
                  <a:gd name="T8" fmla="*/ 185 w 185"/>
                  <a:gd name="T9" fmla="*/ 0 h 19"/>
                  <a:gd name="T10" fmla="*/ 0 w 185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5" h="19">
                    <a:moveTo>
                      <a:pt x="0" y="0"/>
                    </a:moveTo>
                    <a:cubicBezTo>
                      <a:pt x="5" y="11"/>
                      <a:pt x="16" y="19"/>
                      <a:pt x="29" y="19"/>
                    </a:cubicBezTo>
                    <a:cubicBezTo>
                      <a:pt x="177" y="19"/>
                      <a:pt x="177" y="19"/>
                      <a:pt x="177" y="19"/>
                    </a:cubicBezTo>
                    <a:cubicBezTo>
                      <a:pt x="182" y="19"/>
                      <a:pt x="185" y="15"/>
                      <a:pt x="185" y="11"/>
                    </a:cubicBezTo>
                    <a:cubicBezTo>
                      <a:pt x="185" y="0"/>
                      <a:pt x="185" y="0"/>
                      <a:pt x="18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25" name="Freeform 35">
                <a:extLst>
                  <a:ext uri="{FF2B5EF4-FFF2-40B4-BE49-F238E27FC236}">
                    <a16:creationId xmlns:a16="http://schemas.microsoft.com/office/drawing/2014/main" id="{884AE495-15C1-4171-9DCB-2D7BB011B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5279" y="3980920"/>
                <a:ext cx="727075" cy="1463675"/>
              </a:xfrm>
              <a:custGeom>
                <a:avLst/>
                <a:gdLst>
                  <a:gd name="T0" fmla="*/ 135 w 135"/>
                  <a:gd name="T1" fmla="*/ 9 h 274"/>
                  <a:gd name="T2" fmla="*/ 126 w 135"/>
                  <a:gd name="T3" fmla="*/ 0 h 274"/>
                  <a:gd name="T4" fmla="*/ 58 w 135"/>
                  <a:gd name="T5" fmla="*/ 0 h 274"/>
                  <a:gd name="T6" fmla="*/ 47 w 135"/>
                  <a:gd name="T7" fmla="*/ 9 h 274"/>
                  <a:gd name="T8" fmla="*/ 1 w 135"/>
                  <a:gd name="T9" fmla="*/ 265 h 274"/>
                  <a:gd name="T10" fmla="*/ 9 w 135"/>
                  <a:gd name="T11" fmla="*/ 274 h 274"/>
                  <a:gd name="T12" fmla="*/ 126 w 135"/>
                  <a:gd name="T13" fmla="*/ 274 h 274"/>
                  <a:gd name="T14" fmla="*/ 135 w 135"/>
                  <a:gd name="T15" fmla="*/ 265 h 274"/>
                  <a:gd name="T16" fmla="*/ 135 w 135"/>
                  <a:gd name="T17" fmla="*/ 9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274">
                    <a:moveTo>
                      <a:pt x="135" y="9"/>
                    </a:moveTo>
                    <a:cubicBezTo>
                      <a:pt x="135" y="4"/>
                      <a:pt x="131" y="0"/>
                      <a:pt x="12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3" y="0"/>
                      <a:pt x="48" y="4"/>
                      <a:pt x="47" y="9"/>
                    </a:cubicBezTo>
                    <a:cubicBezTo>
                      <a:pt x="1" y="265"/>
                      <a:pt x="1" y="265"/>
                      <a:pt x="1" y="265"/>
                    </a:cubicBezTo>
                    <a:cubicBezTo>
                      <a:pt x="0" y="270"/>
                      <a:pt x="3" y="274"/>
                      <a:pt x="9" y="274"/>
                    </a:cubicBezTo>
                    <a:cubicBezTo>
                      <a:pt x="126" y="274"/>
                      <a:pt x="126" y="274"/>
                      <a:pt x="126" y="274"/>
                    </a:cubicBezTo>
                    <a:cubicBezTo>
                      <a:pt x="131" y="274"/>
                      <a:pt x="135" y="270"/>
                      <a:pt x="135" y="265"/>
                    </a:cubicBezTo>
                    <a:lnTo>
                      <a:pt x="135" y="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26" name="Oval 41">
                <a:extLst>
                  <a:ext uri="{FF2B5EF4-FFF2-40B4-BE49-F238E27FC236}">
                    <a16:creationId xmlns:a16="http://schemas.microsoft.com/office/drawing/2014/main" id="{2FE0EA35-966F-41FB-854E-BA11EC52B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9916" y="5060420"/>
                <a:ext cx="247650" cy="24606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27" name="Freeform 43">
                <a:extLst>
                  <a:ext uri="{FF2B5EF4-FFF2-40B4-BE49-F238E27FC236}">
                    <a16:creationId xmlns:a16="http://schemas.microsoft.com/office/drawing/2014/main" id="{82488E8F-84F9-4E7C-8F98-D13F6BDFF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444595"/>
                <a:ext cx="731838" cy="236538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40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40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5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28" name="Freeform 45">
                <a:extLst>
                  <a:ext uri="{FF2B5EF4-FFF2-40B4-BE49-F238E27FC236}">
                    <a16:creationId xmlns:a16="http://schemas.microsoft.com/office/drawing/2014/main" id="{AEF7538A-498D-46E4-82ED-ABEA56F4B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681133"/>
                <a:ext cx="731838" cy="1063625"/>
              </a:xfrm>
              <a:custGeom>
                <a:avLst/>
                <a:gdLst>
                  <a:gd name="T0" fmla="*/ 136 w 136"/>
                  <a:gd name="T1" fmla="*/ 190 h 199"/>
                  <a:gd name="T2" fmla="*/ 127 w 136"/>
                  <a:gd name="T3" fmla="*/ 199 h 199"/>
                  <a:gd name="T4" fmla="*/ 10 w 136"/>
                  <a:gd name="T5" fmla="*/ 199 h 199"/>
                  <a:gd name="T6" fmla="*/ 0 w 136"/>
                  <a:gd name="T7" fmla="*/ 190 h 199"/>
                  <a:gd name="T8" fmla="*/ 0 w 136"/>
                  <a:gd name="T9" fmla="*/ 9 h 199"/>
                  <a:gd name="T10" fmla="*/ 10 w 136"/>
                  <a:gd name="T11" fmla="*/ 0 h 199"/>
                  <a:gd name="T12" fmla="*/ 127 w 136"/>
                  <a:gd name="T13" fmla="*/ 0 h 199"/>
                  <a:gd name="T14" fmla="*/ 136 w 136"/>
                  <a:gd name="T15" fmla="*/ 9 h 199"/>
                  <a:gd name="T16" fmla="*/ 136 w 136"/>
                  <a:gd name="T17" fmla="*/ 19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199">
                    <a:moveTo>
                      <a:pt x="136" y="190"/>
                    </a:moveTo>
                    <a:cubicBezTo>
                      <a:pt x="136" y="195"/>
                      <a:pt x="132" y="199"/>
                      <a:pt x="127" y="199"/>
                    </a:cubicBezTo>
                    <a:cubicBezTo>
                      <a:pt x="10" y="199"/>
                      <a:pt x="10" y="199"/>
                      <a:pt x="10" y="199"/>
                    </a:cubicBezTo>
                    <a:cubicBezTo>
                      <a:pt x="4" y="199"/>
                      <a:pt x="0" y="195"/>
                      <a:pt x="0" y="19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2" y="0"/>
                      <a:pt x="136" y="4"/>
                      <a:pt x="136" y="9"/>
                    </a:cubicBezTo>
                    <a:lnTo>
                      <a:pt x="136" y="19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29" name="Freeform 47">
                <a:extLst>
                  <a:ext uri="{FF2B5EF4-FFF2-40B4-BE49-F238E27FC236}">
                    <a16:creationId xmlns:a16="http://schemas.microsoft.com/office/drawing/2014/main" id="{E689D4B3-2F94-4E12-A51F-6AEC4CE60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54" y="6476470"/>
                <a:ext cx="544513" cy="171450"/>
              </a:xfrm>
              <a:custGeom>
                <a:avLst/>
                <a:gdLst>
                  <a:gd name="T0" fmla="*/ 0 w 101"/>
                  <a:gd name="T1" fmla="*/ 23 h 32"/>
                  <a:gd name="T2" fmla="*/ 9 w 101"/>
                  <a:gd name="T3" fmla="*/ 32 h 32"/>
                  <a:gd name="T4" fmla="*/ 91 w 101"/>
                  <a:gd name="T5" fmla="*/ 32 h 32"/>
                  <a:gd name="T6" fmla="*/ 101 w 101"/>
                  <a:gd name="T7" fmla="*/ 23 h 32"/>
                  <a:gd name="T8" fmla="*/ 101 w 101"/>
                  <a:gd name="T9" fmla="*/ 9 h 32"/>
                  <a:gd name="T10" fmla="*/ 91 w 101"/>
                  <a:gd name="T11" fmla="*/ 0 h 32"/>
                  <a:gd name="T12" fmla="*/ 9 w 101"/>
                  <a:gd name="T13" fmla="*/ 0 h 32"/>
                  <a:gd name="T14" fmla="*/ 0 w 101"/>
                  <a:gd name="T15" fmla="*/ 9 h 32"/>
                  <a:gd name="T16" fmla="*/ 0 w 101"/>
                  <a:gd name="T17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32">
                    <a:moveTo>
                      <a:pt x="0" y="23"/>
                    </a:moveTo>
                    <a:cubicBezTo>
                      <a:pt x="0" y="28"/>
                      <a:pt x="4" y="32"/>
                      <a:pt x="9" y="32"/>
                    </a:cubicBezTo>
                    <a:cubicBezTo>
                      <a:pt x="91" y="32"/>
                      <a:pt x="91" y="32"/>
                      <a:pt x="91" y="32"/>
                    </a:cubicBezTo>
                    <a:cubicBezTo>
                      <a:pt x="97" y="32"/>
                      <a:pt x="101" y="28"/>
                      <a:pt x="101" y="23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4"/>
                      <a:pt x="97" y="0"/>
                      <a:pt x="9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30" name="Freeform 66">
                <a:extLst>
                  <a:ext uri="{FF2B5EF4-FFF2-40B4-BE49-F238E27FC236}">
                    <a16:creationId xmlns:a16="http://schemas.microsoft.com/office/drawing/2014/main" id="{5DFB631E-B85A-4C4D-BC86-17D820F84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6749520"/>
                <a:ext cx="731838" cy="234950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39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39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4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31" name="Freeform 68">
                <a:extLst>
                  <a:ext uri="{FF2B5EF4-FFF2-40B4-BE49-F238E27FC236}">
                    <a16:creationId xmlns:a16="http://schemas.microsoft.com/office/drawing/2014/main" id="{28F8A73A-3A1C-4FF2-8935-2D03F3C55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4041" y="7006695"/>
                <a:ext cx="468313" cy="384175"/>
              </a:xfrm>
              <a:custGeom>
                <a:avLst/>
                <a:gdLst>
                  <a:gd name="T0" fmla="*/ 33 w 87"/>
                  <a:gd name="T1" fmla="*/ 72 h 72"/>
                  <a:gd name="T2" fmla="*/ 79 w 87"/>
                  <a:gd name="T3" fmla="*/ 72 h 72"/>
                  <a:gd name="T4" fmla="*/ 87 w 87"/>
                  <a:gd name="T5" fmla="*/ 64 h 72"/>
                  <a:gd name="T6" fmla="*/ 87 w 87"/>
                  <a:gd name="T7" fmla="*/ 8 h 72"/>
                  <a:gd name="T8" fmla="*/ 79 w 87"/>
                  <a:gd name="T9" fmla="*/ 0 h 72"/>
                  <a:gd name="T10" fmla="*/ 33 w 87"/>
                  <a:gd name="T11" fmla="*/ 0 h 72"/>
                  <a:gd name="T12" fmla="*/ 0 w 87"/>
                  <a:gd name="T13" fmla="*/ 33 h 72"/>
                  <a:gd name="T14" fmla="*/ 0 w 87"/>
                  <a:gd name="T15" fmla="*/ 39 h 72"/>
                  <a:gd name="T16" fmla="*/ 33 w 87"/>
                  <a:gd name="T1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72">
                    <a:moveTo>
                      <a:pt x="33" y="72"/>
                    </a:moveTo>
                    <a:cubicBezTo>
                      <a:pt x="79" y="72"/>
                      <a:pt x="79" y="72"/>
                      <a:pt x="79" y="72"/>
                    </a:cubicBezTo>
                    <a:cubicBezTo>
                      <a:pt x="84" y="72"/>
                      <a:pt x="87" y="68"/>
                      <a:pt x="87" y="64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3"/>
                      <a:pt x="84" y="0"/>
                      <a:pt x="79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7"/>
                      <a:pt x="15" y="72"/>
                      <a:pt x="33" y="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32" name="Freeform 69">
                <a:extLst>
                  <a:ext uri="{FF2B5EF4-FFF2-40B4-BE49-F238E27FC236}">
                    <a16:creationId xmlns:a16="http://schemas.microsoft.com/office/drawing/2014/main" id="{69307338-8EAA-4D41-A536-B1AA1EE9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171795"/>
                <a:ext cx="58738" cy="58738"/>
              </a:xfrm>
              <a:custGeom>
                <a:avLst/>
                <a:gdLst>
                  <a:gd name="T0" fmla="*/ 8 w 11"/>
                  <a:gd name="T1" fmla="*/ 0 h 11"/>
                  <a:gd name="T2" fmla="*/ 5 w 11"/>
                  <a:gd name="T3" fmla="*/ 0 h 11"/>
                  <a:gd name="T4" fmla="*/ 5 w 11"/>
                  <a:gd name="T5" fmla="*/ 0 h 11"/>
                  <a:gd name="T6" fmla="*/ 0 w 11"/>
                  <a:gd name="T7" fmla="*/ 6 h 11"/>
                  <a:gd name="T8" fmla="*/ 0 w 11"/>
                  <a:gd name="T9" fmla="*/ 8 h 11"/>
                  <a:gd name="T10" fmla="*/ 5 w 11"/>
                  <a:gd name="T11" fmla="*/ 11 h 11"/>
                  <a:gd name="T12" fmla="*/ 5 w 11"/>
                  <a:gd name="T13" fmla="*/ 11 h 11"/>
                  <a:gd name="T14" fmla="*/ 8 w 11"/>
                  <a:gd name="T15" fmla="*/ 11 h 11"/>
                  <a:gd name="T16" fmla="*/ 10 w 11"/>
                  <a:gd name="T17" fmla="*/ 8 h 11"/>
                  <a:gd name="T18" fmla="*/ 11 w 11"/>
                  <a:gd name="T19" fmla="*/ 6 h 11"/>
                  <a:gd name="T20" fmla="*/ 8 w 11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1">
                    <a:moveTo>
                      <a:pt x="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10"/>
                      <a:pt x="3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10" y="9"/>
                      <a:pt x="10" y="8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3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33" name="Freeform 70">
                <a:extLst>
                  <a:ext uri="{FF2B5EF4-FFF2-40B4-BE49-F238E27FC236}">
                    <a16:creationId xmlns:a16="http://schemas.microsoft.com/office/drawing/2014/main" id="{DC0144AD-14C2-49EF-BD87-06910B77A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214658"/>
                <a:ext cx="53975" cy="15875"/>
              </a:xfrm>
              <a:custGeom>
                <a:avLst/>
                <a:gdLst>
                  <a:gd name="T0" fmla="*/ 0 w 10"/>
                  <a:gd name="T1" fmla="*/ 0 h 3"/>
                  <a:gd name="T2" fmla="*/ 5 w 10"/>
                  <a:gd name="T3" fmla="*/ 3 h 3"/>
                  <a:gd name="T4" fmla="*/ 5 w 10"/>
                  <a:gd name="T5" fmla="*/ 3 h 3"/>
                  <a:gd name="T6" fmla="*/ 8 w 10"/>
                  <a:gd name="T7" fmla="*/ 3 h 3"/>
                  <a:gd name="T8" fmla="*/ 10 w 10"/>
                  <a:gd name="T9" fmla="*/ 0 h 3"/>
                  <a:gd name="T10" fmla="*/ 0 w 10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cubicBezTo>
                      <a:pt x="1" y="2"/>
                      <a:pt x="3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10" y="1"/>
                      <a:pt x="1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34" name="Oval 71">
                <a:extLst>
                  <a:ext uri="{FF2B5EF4-FFF2-40B4-BE49-F238E27FC236}">
                    <a16:creationId xmlns:a16="http://schemas.microsoft.com/office/drawing/2014/main" id="{6F76F7A7-588D-42F9-82F1-2353D9B41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rgbClr val="6E72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35" name="Oval 72">
                <a:extLst>
                  <a:ext uri="{FF2B5EF4-FFF2-40B4-BE49-F238E27FC236}">
                    <a16:creationId xmlns:a16="http://schemas.microsoft.com/office/drawing/2014/main" id="{37A87AE2-F7E9-41EA-B0D7-E8F58F891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36" name="Oval 73">
                <a:extLst>
                  <a:ext uri="{FF2B5EF4-FFF2-40B4-BE49-F238E27FC236}">
                    <a16:creationId xmlns:a16="http://schemas.microsoft.com/office/drawing/2014/main" id="{E8951EB3-94DC-4DCB-9CB8-D85813D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37" name="Oval 74">
                <a:extLst>
                  <a:ext uri="{FF2B5EF4-FFF2-40B4-BE49-F238E27FC236}">
                    <a16:creationId xmlns:a16="http://schemas.microsoft.com/office/drawing/2014/main" id="{2B4DA07B-AEAD-49EF-8D93-660E16BE23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38" name="Oval 41">
                <a:extLst>
                  <a:ext uri="{FF2B5EF4-FFF2-40B4-BE49-F238E27FC236}">
                    <a16:creationId xmlns:a16="http://schemas.microsoft.com/office/drawing/2014/main" id="{F544D6FA-01FF-47CD-B129-8DF8400E6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3701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39" name="Oval 41">
                <a:extLst>
                  <a:ext uri="{FF2B5EF4-FFF2-40B4-BE49-F238E27FC236}">
                    <a16:creationId xmlns:a16="http://schemas.microsoft.com/office/drawing/2014/main" id="{29903C29-17C0-4A8B-94DA-1FA9B1863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714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EB46A555-501A-4A2B-98DE-39869BEFE77A}"/>
                </a:ext>
              </a:extLst>
            </p:cNvPr>
            <p:cNvGrpSpPr/>
            <p:nvPr/>
          </p:nvGrpSpPr>
          <p:grpSpPr>
            <a:xfrm flipH="1">
              <a:off x="3812222" y="3980920"/>
              <a:ext cx="1012825" cy="3409950"/>
              <a:chOff x="2159529" y="3980920"/>
              <a:chExt cx="1012825" cy="3409950"/>
            </a:xfrm>
          </p:grpSpPr>
          <p:sp>
            <p:nvSpPr>
              <p:cNvPr id="506" name="Freeform 13">
                <a:extLst>
                  <a:ext uri="{FF2B5EF4-FFF2-40B4-BE49-F238E27FC236}">
                    <a16:creationId xmlns:a16="http://schemas.microsoft.com/office/drawing/2014/main" id="{11559FFD-0BAC-491C-A8E6-C10554398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529" y="7006695"/>
                <a:ext cx="1012825" cy="384175"/>
              </a:xfrm>
              <a:custGeom>
                <a:avLst/>
                <a:gdLst>
                  <a:gd name="T0" fmla="*/ 32 w 188"/>
                  <a:gd name="T1" fmla="*/ 0 h 72"/>
                  <a:gd name="T2" fmla="*/ 0 w 188"/>
                  <a:gd name="T3" fmla="*/ 33 h 72"/>
                  <a:gd name="T4" fmla="*/ 0 w 188"/>
                  <a:gd name="T5" fmla="*/ 39 h 72"/>
                  <a:gd name="T6" fmla="*/ 3 w 188"/>
                  <a:gd name="T7" fmla="*/ 53 h 72"/>
                  <a:gd name="T8" fmla="*/ 32 w 188"/>
                  <a:gd name="T9" fmla="*/ 72 h 72"/>
                  <a:gd name="T10" fmla="*/ 180 w 188"/>
                  <a:gd name="T11" fmla="*/ 72 h 72"/>
                  <a:gd name="T12" fmla="*/ 188 w 188"/>
                  <a:gd name="T13" fmla="*/ 64 h 72"/>
                  <a:gd name="T14" fmla="*/ 188 w 188"/>
                  <a:gd name="T15" fmla="*/ 53 h 72"/>
                  <a:gd name="T16" fmla="*/ 188 w 188"/>
                  <a:gd name="T17" fmla="*/ 8 h 72"/>
                  <a:gd name="T18" fmla="*/ 180 w 188"/>
                  <a:gd name="T19" fmla="*/ 0 h 72"/>
                  <a:gd name="T20" fmla="*/ 32 w 188"/>
                  <a:gd name="T2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8" h="72">
                    <a:moveTo>
                      <a:pt x="32" y="0"/>
                    </a:moveTo>
                    <a:cubicBezTo>
                      <a:pt x="14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4"/>
                      <a:pt x="1" y="48"/>
                      <a:pt x="3" y="53"/>
                    </a:cubicBezTo>
                    <a:cubicBezTo>
                      <a:pt x="8" y="64"/>
                      <a:pt x="19" y="72"/>
                      <a:pt x="32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5" y="72"/>
                      <a:pt x="188" y="68"/>
                      <a:pt x="188" y="64"/>
                    </a:cubicBezTo>
                    <a:cubicBezTo>
                      <a:pt x="188" y="53"/>
                      <a:pt x="188" y="53"/>
                      <a:pt x="188" y="53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8" y="3"/>
                      <a:pt x="185" y="0"/>
                      <a:pt x="180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07" name="Freeform 14">
                <a:extLst>
                  <a:ext uri="{FF2B5EF4-FFF2-40B4-BE49-F238E27FC236}">
                    <a16:creationId xmlns:a16="http://schemas.microsoft.com/office/drawing/2014/main" id="{142A44B2-6D0E-473B-93AC-6CC3FA7A7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5404" y="7289270"/>
                <a:ext cx="996950" cy="101600"/>
              </a:xfrm>
              <a:custGeom>
                <a:avLst/>
                <a:gdLst>
                  <a:gd name="T0" fmla="*/ 0 w 185"/>
                  <a:gd name="T1" fmla="*/ 0 h 19"/>
                  <a:gd name="T2" fmla="*/ 29 w 185"/>
                  <a:gd name="T3" fmla="*/ 19 h 19"/>
                  <a:gd name="T4" fmla="*/ 177 w 185"/>
                  <a:gd name="T5" fmla="*/ 19 h 19"/>
                  <a:gd name="T6" fmla="*/ 185 w 185"/>
                  <a:gd name="T7" fmla="*/ 11 h 19"/>
                  <a:gd name="T8" fmla="*/ 185 w 185"/>
                  <a:gd name="T9" fmla="*/ 0 h 19"/>
                  <a:gd name="T10" fmla="*/ 0 w 185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5" h="19">
                    <a:moveTo>
                      <a:pt x="0" y="0"/>
                    </a:moveTo>
                    <a:cubicBezTo>
                      <a:pt x="5" y="11"/>
                      <a:pt x="16" y="19"/>
                      <a:pt x="29" y="19"/>
                    </a:cubicBezTo>
                    <a:cubicBezTo>
                      <a:pt x="177" y="19"/>
                      <a:pt x="177" y="19"/>
                      <a:pt x="177" y="19"/>
                    </a:cubicBezTo>
                    <a:cubicBezTo>
                      <a:pt x="182" y="19"/>
                      <a:pt x="185" y="15"/>
                      <a:pt x="185" y="11"/>
                    </a:cubicBezTo>
                    <a:cubicBezTo>
                      <a:pt x="185" y="0"/>
                      <a:pt x="185" y="0"/>
                      <a:pt x="18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08" name="Freeform 35">
                <a:extLst>
                  <a:ext uri="{FF2B5EF4-FFF2-40B4-BE49-F238E27FC236}">
                    <a16:creationId xmlns:a16="http://schemas.microsoft.com/office/drawing/2014/main" id="{666F3990-6172-4A26-BA7F-B9F3000824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5279" y="3980920"/>
                <a:ext cx="727075" cy="1463675"/>
              </a:xfrm>
              <a:custGeom>
                <a:avLst/>
                <a:gdLst>
                  <a:gd name="T0" fmla="*/ 135 w 135"/>
                  <a:gd name="T1" fmla="*/ 9 h 274"/>
                  <a:gd name="T2" fmla="*/ 126 w 135"/>
                  <a:gd name="T3" fmla="*/ 0 h 274"/>
                  <a:gd name="T4" fmla="*/ 58 w 135"/>
                  <a:gd name="T5" fmla="*/ 0 h 274"/>
                  <a:gd name="T6" fmla="*/ 47 w 135"/>
                  <a:gd name="T7" fmla="*/ 9 h 274"/>
                  <a:gd name="T8" fmla="*/ 1 w 135"/>
                  <a:gd name="T9" fmla="*/ 265 h 274"/>
                  <a:gd name="T10" fmla="*/ 9 w 135"/>
                  <a:gd name="T11" fmla="*/ 274 h 274"/>
                  <a:gd name="T12" fmla="*/ 126 w 135"/>
                  <a:gd name="T13" fmla="*/ 274 h 274"/>
                  <a:gd name="T14" fmla="*/ 135 w 135"/>
                  <a:gd name="T15" fmla="*/ 265 h 274"/>
                  <a:gd name="T16" fmla="*/ 135 w 135"/>
                  <a:gd name="T17" fmla="*/ 9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274">
                    <a:moveTo>
                      <a:pt x="135" y="9"/>
                    </a:moveTo>
                    <a:cubicBezTo>
                      <a:pt x="135" y="4"/>
                      <a:pt x="131" y="0"/>
                      <a:pt x="12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3" y="0"/>
                      <a:pt x="48" y="4"/>
                      <a:pt x="47" y="9"/>
                    </a:cubicBezTo>
                    <a:cubicBezTo>
                      <a:pt x="1" y="265"/>
                      <a:pt x="1" y="265"/>
                      <a:pt x="1" y="265"/>
                    </a:cubicBezTo>
                    <a:cubicBezTo>
                      <a:pt x="0" y="270"/>
                      <a:pt x="3" y="274"/>
                      <a:pt x="9" y="274"/>
                    </a:cubicBezTo>
                    <a:cubicBezTo>
                      <a:pt x="126" y="274"/>
                      <a:pt x="126" y="274"/>
                      <a:pt x="126" y="274"/>
                    </a:cubicBezTo>
                    <a:cubicBezTo>
                      <a:pt x="131" y="274"/>
                      <a:pt x="135" y="270"/>
                      <a:pt x="135" y="265"/>
                    </a:cubicBezTo>
                    <a:lnTo>
                      <a:pt x="135" y="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09" name="Oval 41">
                <a:extLst>
                  <a:ext uri="{FF2B5EF4-FFF2-40B4-BE49-F238E27FC236}">
                    <a16:creationId xmlns:a16="http://schemas.microsoft.com/office/drawing/2014/main" id="{6CDD4726-38F9-4E6B-A7F5-051D036C43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9916" y="5060420"/>
                <a:ext cx="247650" cy="24606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10" name="Freeform 43">
                <a:extLst>
                  <a:ext uri="{FF2B5EF4-FFF2-40B4-BE49-F238E27FC236}">
                    <a16:creationId xmlns:a16="http://schemas.microsoft.com/office/drawing/2014/main" id="{F7ED32AC-B5E6-4860-83A4-0830B198B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444595"/>
                <a:ext cx="731838" cy="236538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40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40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5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11" name="Freeform 45">
                <a:extLst>
                  <a:ext uri="{FF2B5EF4-FFF2-40B4-BE49-F238E27FC236}">
                    <a16:creationId xmlns:a16="http://schemas.microsoft.com/office/drawing/2014/main" id="{A5114AF3-2581-43D1-B8B5-FDBBA7733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681133"/>
                <a:ext cx="731838" cy="1063625"/>
              </a:xfrm>
              <a:custGeom>
                <a:avLst/>
                <a:gdLst>
                  <a:gd name="T0" fmla="*/ 136 w 136"/>
                  <a:gd name="T1" fmla="*/ 190 h 199"/>
                  <a:gd name="T2" fmla="*/ 127 w 136"/>
                  <a:gd name="T3" fmla="*/ 199 h 199"/>
                  <a:gd name="T4" fmla="*/ 10 w 136"/>
                  <a:gd name="T5" fmla="*/ 199 h 199"/>
                  <a:gd name="T6" fmla="*/ 0 w 136"/>
                  <a:gd name="T7" fmla="*/ 190 h 199"/>
                  <a:gd name="T8" fmla="*/ 0 w 136"/>
                  <a:gd name="T9" fmla="*/ 9 h 199"/>
                  <a:gd name="T10" fmla="*/ 10 w 136"/>
                  <a:gd name="T11" fmla="*/ 0 h 199"/>
                  <a:gd name="T12" fmla="*/ 127 w 136"/>
                  <a:gd name="T13" fmla="*/ 0 h 199"/>
                  <a:gd name="T14" fmla="*/ 136 w 136"/>
                  <a:gd name="T15" fmla="*/ 9 h 199"/>
                  <a:gd name="T16" fmla="*/ 136 w 136"/>
                  <a:gd name="T17" fmla="*/ 19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199">
                    <a:moveTo>
                      <a:pt x="136" y="190"/>
                    </a:moveTo>
                    <a:cubicBezTo>
                      <a:pt x="136" y="195"/>
                      <a:pt x="132" y="199"/>
                      <a:pt x="127" y="199"/>
                    </a:cubicBezTo>
                    <a:cubicBezTo>
                      <a:pt x="10" y="199"/>
                      <a:pt x="10" y="199"/>
                      <a:pt x="10" y="199"/>
                    </a:cubicBezTo>
                    <a:cubicBezTo>
                      <a:pt x="4" y="199"/>
                      <a:pt x="0" y="195"/>
                      <a:pt x="0" y="19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2" y="0"/>
                      <a:pt x="136" y="4"/>
                      <a:pt x="136" y="9"/>
                    </a:cubicBezTo>
                    <a:lnTo>
                      <a:pt x="136" y="19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12" name="Freeform 47">
                <a:extLst>
                  <a:ext uri="{FF2B5EF4-FFF2-40B4-BE49-F238E27FC236}">
                    <a16:creationId xmlns:a16="http://schemas.microsoft.com/office/drawing/2014/main" id="{972DB60D-5943-46C9-A7D1-7158E1D17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54" y="6476470"/>
                <a:ext cx="544513" cy="171450"/>
              </a:xfrm>
              <a:custGeom>
                <a:avLst/>
                <a:gdLst>
                  <a:gd name="T0" fmla="*/ 0 w 101"/>
                  <a:gd name="T1" fmla="*/ 23 h 32"/>
                  <a:gd name="T2" fmla="*/ 9 w 101"/>
                  <a:gd name="T3" fmla="*/ 32 h 32"/>
                  <a:gd name="T4" fmla="*/ 91 w 101"/>
                  <a:gd name="T5" fmla="*/ 32 h 32"/>
                  <a:gd name="T6" fmla="*/ 101 w 101"/>
                  <a:gd name="T7" fmla="*/ 23 h 32"/>
                  <a:gd name="T8" fmla="*/ 101 w 101"/>
                  <a:gd name="T9" fmla="*/ 9 h 32"/>
                  <a:gd name="T10" fmla="*/ 91 w 101"/>
                  <a:gd name="T11" fmla="*/ 0 h 32"/>
                  <a:gd name="T12" fmla="*/ 9 w 101"/>
                  <a:gd name="T13" fmla="*/ 0 h 32"/>
                  <a:gd name="T14" fmla="*/ 0 w 101"/>
                  <a:gd name="T15" fmla="*/ 9 h 32"/>
                  <a:gd name="T16" fmla="*/ 0 w 101"/>
                  <a:gd name="T17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32">
                    <a:moveTo>
                      <a:pt x="0" y="23"/>
                    </a:moveTo>
                    <a:cubicBezTo>
                      <a:pt x="0" y="28"/>
                      <a:pt x="4" y="32"/>
                      <a:pt x="9" y="32"/>
                    </a:cubicBezTo>
                    <a:cubicBezTo>
                      <a:pt x="91" y="32"/>
                      <a:pt x="91" y="32"/>
                      <a:pt x="91" y="32"/>
                    </a:cubicBezTo>
                    <a:cubicBezTo>
                      <a:pt x="97" y="32"/>
                      <a:pt x="101" y="28"/>
                      <a:pt x="101" y="23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4"/>
                      <a:pt x="97" y="0"/>
                      <a:pt x="9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13" name="Freeform 66">
                <a:extLst>
                  <a:ext uri="{FF2B5EF4-FFF2-40B4-BE49-F238E27FC236}">
                    <a16:creationId xmlns:a16="http://schemas.microsoft.com/office/drawing/2014/main" id="{7DEFCDB5-F4A0-4076-89CC-726FEE509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6749520"/>
                <a:ext cx="731838" cy="234950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39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39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4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14" name="Freeform 68">
                <a:extLst>
                  <a:ext uri="{FF2B5EF4-FFF2-40B4-BE49-F238E27FC236}">
                    <a16:creationId xmlns:a16="http://schemas.microsoft.com/office/drawing/2014/main" id="{4C54916E-7569-484A-8DBF-EE0AB515B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4041" y="7006695"/>
                <a:ext cx="468313" cy="384175"/>
              </a:xfrm>
              <a:custGeom>
                <a:avLst/>
                <a:gdLst>
                  <a:gd name="T0" fmla="*/ 33 w 87"/>
                  <a:gd name="T1" fmla="*/ 72 h 72"/>
                  <a:gd name="T2" fmla="*/ 79 w 87"/>
                  <a:gd name="T3" fmla="*/ 72 h 72"/>
                  <a:gd name="T4" fmla="*/ 87 w 87"/>
                  <a:gd name="T5" fmla="*/ 64 h 72"/>
                  <a:gd name="T6" fmla="*/ 87 w 87"/>
                  <a:gd name="T7" fmla="*/ 8 h 72"/>
                  <a:gd name="T8" fmla="*/ 79 w 87"/>
                  <a:gd name="T9" fmla="*/ 0 h 72"/>
                  <a:gd name="T10" fmla="*/ 33 w 87"/>
                  <a:gd name="T11" fmla="*/ 0 h 72"/>
                  <a:gd name="T12" fmla="*/ 0 w 87"/>
                  <a:gd name="T13" fmla="*/ 33 h 72"/>
                  <a:gd name="T14" fmla="*/ 0 w 87"/>
                  <a:gd name="T15" fmla="*/ 39 h 72"/>
                  <a:gd name="T16" fmla="*/ 33 w 87"/>
                  <a:gd name="T1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72">
                    <a:moveTo>
                      <a:pt x="33" y="72"/>
                    </a:moveTo>
                    <a:cubicBezTo>
                      <a:pt x="79" y="72"/>
                      <a:pt x="79" y="72"/>
                      <a:pt x="79" y="72"/>
                    </a:cubicBezTo>
                    <a:cubicBezTo>
                      <a:pt x="84" y="72"/>
                      <a:pt x="87" y="68"/>
                      <a:pt x="87" y="64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3"/>
                      <a:pt x="84" y="0"/>
                      <a:pt x="79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7"/>
                      <a:pt x="15" y="72"/>
                      <a:pt x="33" y="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15" name="Freeform 69">
                <a:extLst>
                  <a:ext uri="{FF2B5EF4-FFF2-40B4-BE49-F238E27FC236}">
                    <a16:creationId xmlns:a16="http://schemas.microsoft.com/office/drawing/2014/main" id="{CEFE759A-E7AE-423E-84BC-B7C6C8E7D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171795"/>
                <a:ext cx="58738" cy="58738"/>
              </a:xfrm>
              <a:custGeom>
                <a:avLst/>
                <a:gdLst>
                  <a:gd name="T0" fmla="*/ 8 w 11"/>
                  <a:gd name="T1" fmla="*/ 0 h 11"/>
                  <a:gd name="T2" fmla="*/ 5 w 11"/>
                  <a:gd name="T3" fmla="*/ 0 h 11"/>
                  <a:gd name="T4" fmla="*/ 5 w 11"/>
                  <a:gd name="T5" fmla="*/ 0 h 11"/>
                  <a:gd name="T6" fmla="*/ 0 w 11"/>
                  <a:gd name="T7" fmla="*/ 6 h 11"/>
                  <a:gd name="T8" fmla="*/ 0 w 11"/>
                  <a:gd name="T9" fmla="*/ 8 h 11"/>
                  <a:gd name="T10" fmla="*/ 5 w 11"/>
                  <a:gd name="T11" fmla="*/ 11 h 11"/>
                  <a:gd name="T12" fmla="*/ 5 w 11"/>
                  <a:gd name="T13" fmla="*/ 11 h 11"/>
                  <a:gd name="T14" fmla="*/ 8 w 11"/>
                  <a:gd name="T15" fmla="*/ 11 h 11"/>
                  <a:gd name="T16" fmla="*/ 10 w 11"/>
                  <a:gd name="T17" fmla="*/ 8 h 11"/>
                  <a:gd name="T18" fmla="*/ 11 w 11"/>
                  <a:gd name="T19" fmla="*/ 6 h 11"/>
                  <a:gd name="T20" fmla="*/ 8 w 11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1">
                    <a:moveTo>
                      <a:pt x="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10"/>
                      <a:pt x="3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10" y="9"/>
                      <a:pt x="10" y="8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3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16" name="Freeform 70">
                <a:extLst>
                  <a:ext uri="{FF2B5EF4-FFF2-40B4-BE49-F238E27FC236}">
                    <a16:creationId xmlns:a16="http://schemas.microsoft.com/office/drawing/2014/main" id="{2F6DFC5E-DF7E-44BC-9AE9-0CE1DB845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214658"/>
                <a:ext cx="53975" cy="15875"/>
              </a:xfrm>
              <a:custGeom>
                <a:avLst/>
                <a:gdLst>
                  <a:gd name="T0" fmla="*/ 0 w 10"/>
                  <a:gd name="T1" fmla="*/ 0 h 3"/>
                  <a:gd name="T2" fmla="*/ 5 w 10"/>
                  <a:gd name="T3" fmla="*/ 3 h 3"/>
                  <a:gd name="T4" fmla="*/ 5 w 10"/>
                  <a:gd name="T5" fmla="*/ 3 h 3"/>
                  <a:gd name="T6" fmla="*/ 8 w 10"/>
                  <a:gd name="T7" fmla="*/ 3 h 3"/>
                  <a:gd name="T8" fmla="*/ 10 w 10"/>
                  <a:gd name="T9" fmla="*/ 0 h 3"/>
                  <a:gd name="T10" fmla="*/ 0 w 10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cubicBezTo>
                      <a:pt x="1" y="2"/>
                      <a:pt x="3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10" y="1"/>
                      <a:pt x="1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17" name="Oval 71">
                <a:extLst>
                  <a:ext uri="{FF2B5EF4-FFF2-40B4-BE49-F238E27FC236}">
                    <a16:creationId xmlns:a16="http://schemas.microsoft.com/office/drawing/2014/main" id="{782CAF7D-D199-479F-BED1-694E3B636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rgbClr val="6E72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18" name="Oval 72">
                <a:extLst>
                  <a:ext uri="{FF2B5EF4-FFF2-40B4-BE49-F238E27FC236}">
                    <a16:creationId xmlns:a16="http://schemas.microsoft.com/office/drawing/2014/main" id="{CDBE9A39-4F8E-43B0-8FE8-28BC99567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19" name="Oval 73">
                <a:extLst>
                  <a:ext uri="{FF2B5EF4-FFF2-40B4-BE49-F238E27FC236}">
                    <a16:creationId xmlns:a16="http://schemas.microsoft.com/office/drawing/2014/main" id="{885F1D69-3396-45BD-A984-92B01CFC3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20" name="Oval 74">
                <a:extLst>
                  <a:ext uri="{FF2B5EF4-FFF2-40B4-BE49-F238E27FC236}">
                    <a16:creationId xmlns:a16="http://schemas.microsoft.com/office/drawing/2014/main" id="{4EB7D33D-3F9E-458C-9527-9C43F4405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21" name="Oval 41">
                <a:extLst>
                  <a:ext uri="{FF2B5EF4-FFF2-40B4-BE49-F238E27FC236}">
                    <a16:creationId xmlns:a16="http://schemas.microsoft.com/office/drawing/2014/main" id="{8B9C09DE-83E8-42C2-8355-B3CFCC5EE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3701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22" name="Oval 41">
                <a:extLst>
                  <a:ext uri="{FF2B5EF4-FFF2-40B4-BE49-F238E27FC236}">
                    <a16:creationId xmlns:a16="http://schemas.microsoft.com/office/drawing/2014/main" id="{1B2E65AB-A0DE-4AF4-B86D-F13EB02C9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714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35DFF753-ECF7-4566-925C-35204CCB2FB6}"/>
              </a:ext>
            </a:extLst>
          </p:cNvPr>
          <p:cNvGrpSpPr/>
          <p:nvPr/>
        </p:nvGrpSpPr>
        <p:grpSpPr>
          <a:xfrm>
            <a:off x="1818360" y="4020207"/>
            <a:ext cx="589671" cy="573911"/>
            <a:chOff x="1100895" y="4248709"/>
            <a:chExt cx="578161" cy="562709"/>
          </a:xfrm>
        </p:grpSpPr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CA0D4230-D8C2-4D5B-AC5A-84D5511404EE}"/>
                </a:ext>
              </a:extLst>
            </p:cNvPr>
            <p:cNvSpPr/>
            <p:nvPr/>
          </p:nvSpPr>
          <p:spPr bwMode="auto">
            <a:xfrm>
              <a:off x="1181869" y="4395206"/>
              <a:ext cx="416212" cy="416212"/>
            </a:xfrm>
            <a:prstGeom prst="ellipse">
              <a:avLst/>
            </a:prstGeom>
            <a:solidFill>
              <a:schemeClr val="tx1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304"/>
              <a:endParaRPr lang="en-US" sz="1836" dirty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4679A6F0-5C00-43F1-9274-7D29A1CC2C33}"/>
                </a:ext>
              </a:extLst>
            </p:cNvPr>
            <p:cNvSpPr txBox="1"/>
            <p:nvPr/>
          </p:nvSpPr>
          <p:spPr>
            <a:xfrm>
              <a:off x="1100895" y="4248709"/>
              <a:ext cx="578161" cy="1129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46630" tIns="0" rIns="0" bIns="0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816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Cortana</a:t>
              </a:r>
            </a:p>
          </p:txBody>
        </p:sp>
        <p:pic>
          <p:nvPicPr>
            <p:cNvPr id="576" name="Picture 575">
              <a:extLst>
                <a:ext uri="{FF2B5EF4-FFF2-40B4-BE49-F238E27FC236}">
                  <a16:creationId xmlns:a16="http://schemas.microsoft.com/office/drawing/2014/main" id="{A76C64B4-B057-4F36-99B8-9671775CD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69544" y="4482881"/>
              <a:ext cx="240862" cy="24086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B13A992-9E93-428F-931A-831B44ECECFB}"/>
              </a:ext>
            </a:extLst>
          </p:cNvPr>
          <p:cNvGrpSpPr/>
          <p:nvPr/>
        </p:nvGrpSpPr>
        <p:grpSpPr>
          <a:xfrm>
            <a:off x="2858777" y="5149379"/>
            <a:ext cx="589671" cy="565961"/>
            <a:chOff x="2863143" y="5259981"/>
            <a:chExt cx="578161" cy="554914"/>
          </a:xfrm>
        </p:grpSpPr>
        <p:sp>
          <p:nvSpPr>
            <p:cNvPr id="590" name="TextBox 589">
              <a:extLst>
                <a:ext uri="{FF2B5EF4-FFF2-40B4-BE49-F238E27FC236}">
                  <a16:creationId xmlns:a16="http://schemas.microsoft.com/office/drawing/2014/main" id="{348A8AFF-6C4B-4592-BAF6-10D76D720F8C}"/>
                </a:ext>
              </a:extLst>
            </p:cNvPr>
            <p:cNvSpPr txBox="1"/>
            <p:nvPr/>
          </p:nvSpPr>
          <p:spPr>
            <a:xfrm>
              <a:off x="2863143" y="5701915"/>
              <a:ext cx="578161" cy="1129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46630" tIns="0" rIns="0" bIns="0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816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Bing</a:t>
              </a:r>
            </a:p>
          </p:txBody>
        </p: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36655076-16DF-4447-B1C7-CA9442680670}"/>
                </a:ext>
              </a:extLst>
            </p:cNvPr>
            <p:cNvGrpSpPr/>
            <p:nvPr/>
          </p:nvGrpSpPr>
          <p:grpSpPr>
            <a:xfrm>
              <a:off x="2990684" y="5259981"/>
              <a:ext cx="416212" cy="416212"/>
              <a:chOff x="2990684" y="5259981"/>
              <a:chExt cx="416212" cy="416212"/>
            </a:xfrm>
          </p:grpSpPr>
          <p:sp>
            <p:nvSpPr>
              <p:cNvPr id="592" name="Oval 591">
                <a:extLst>
                  <a:ext uri="{FF2B5EF4-FFF2-40B4-BE49-F238E27FC236}">
                    <a16:creationId xmlns:a16="http://schemas.microsoft.com/office/drawing/2014/main" id="{CFC99F0E-C1DA-47D0-A445-8B546C054DA7}"/>
                  </a:ext>
                </a:extLst>
              </p:cNvPr>
              <p:cNvSpPr/>
              <p:nvPr/>
            </p:nvSpPr>
            <p:spPr bwMode="auto">
              <a:xfrm>
                <a:off x="2990684" y="5259981"/>
                <a:ext cx="416212" cy="416212"/>
              </a:xfrm>
              <a:prstGeom prst="ellipse">
                <a:avLst/>
              </a:prstGeom>
              <a:solidFill>
                <a:schemeClr val="tx1"/>
              </a:solidFill>
              <a:ln w="9525" cap="flat">
                <a:noFill/>
                <a:prstDash val="sysDash"/>
                <a:miter lim="800000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304"/>
                <a:endParaRPr lang="en-US" sz="1836" dirty="0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pic>
            <p:nvPicPr>
              <p:cNvPr id="593" name="Picture 12" descr="Image result for bing logo">
                <a:extLst>
                  <a:ext uri="{FF2B5EF4-FFF2-40B4-BE49-F238E27FC236}">
                    <a16:creationId xmlns:a16="http://schemas.microsoft.com/office/drawing/2014/main" id="{5027CEC3-63D0-44CB-BA00-CCC7C82FC4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29" t="20589" r="34229" b="20589"/>
              <a:stretch/>
            </p:blipFill>
            <p:spPr bwMode="auto">
              <a:xfrm>
                <a:off x="3092324" y="5325132"/>
                <a:ext cx="212932" cy="285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FD4CB3BA-CA48-4DB2-B931-99B354C13967}"/>
              </a:ext>
            </a:extLst>
          </p:cNvPr>
          <p:cNvGrpSpPr/>
          <p:nvPr/>
        </p:nvGrpSpPr>
        <p:grpSpPr>
          <a:xfrm>
            <a:off x="556088" y="4265728"/>
            <a:ext cx="1046675" cy="424498"/>
            <a:chOff x="3987594" y="4793261"/>
            <a:chExt cx="1026245" cy="416212"/>
          </a:xfrm>
        </p:grpSpPr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E91D150A-7CBF-4556-909D-EAEFEB658322}"/>
                </a:ext>
              </a:extLst>
            </p:cNvPr>
            <p:cNvSpPr/>
            <p:nvPr/>
          </p:nvSpPr>
          <p:spPr bwMode="auto">
            <a:xfrm>
              <a:off x="4597627" y="4793261"/>
              <a:ext cx="416212" cy="416212"/>
            </a:xfrm>
            <a:prstGeom prst="ellipse">
              <a:avLst/>
            </a:prstGeom>
            <a:solidFill>
              <a:schemeClr val="tx1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304"/>
              <a:endParaRPr lang="en-US" sz="1836" dirty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596" name="TextBox 595">
              <a:extLst>
                <a:ext uri="{FF2B5EF4-FFF2-40B4-BE49-F238E27FC236}">
                  <a16:creationId xmlns:a16="http://schemas.microsoft.com/office/drawing/2014/main" id="{C3E30C72-5113-4337-B8F5-A529D652B120}"/>
                </a:ext>
              </a:extLst>
            </p:cNvPr>
            <p:cNvSpPr txBox="1"/>
            <p:nvPr/>
          </p:nvSpPr>
          <p:spPr>
            <a:xfrm>
              <a:off x="3987594" y="4890568"/>
              <a:ext cx="578161" cy="2259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46630" tIns="0" rIns="0" bIns="0" rtlCol="0">
              <a:spAutoFit/>
            </a:bodyPr>
            <a:lstStyle/>
            <a:p>
              <a:pPr algn="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816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Facebook Messenger</a:t>
              </a:r>
            </a:p>
          </p:txBody>
        </p:sp>
        <p:pic>
          <p:nvPicPr>
            <p:cNvPr id="597" name="Picture 125" descr="Image result for facebook messenger logo">
              <a:extLst>
                <a:ext uri="{FF2B5EF4-FFF2-40B4-BE49-F238E27FC236}">
                  <a16:creationId xmlns:a16="http://schemas.microsoft.com/office/drawing/2014/main" id="{33CE37A2-C431-44F9-8986-3527990C4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5669" y="4881303"/>
              <a:ext cx="240129" cy="240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764BAFFA-0130-431D-9169-73A1DB98C64F}"/>
              </a:ext>
            </a:extLst>
          </p:cNvPr>
          <p:cNvGrpSpPr/>
          <p:nvPr/>
        </p:nvGrpSpPr>
        <p:grpSpPr>
          <a:xfrm>
            <a:off x="3047698" y="4454822"/>
            <a:ext cx="589671" cy="582549"/>
            <a:chOff x="2909710" y="4240240"/>
            <a:chExt cx="578161" cy="571178"/>
          </a:xfrm>
        </p:grpSpPr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99CC7AE6-269F-4BAE-A3FD-AA7D152367CA}"/>
                </a:ext>
              </a:extLst>
            </p:cNvPr>
            <p:cNvSpPr/>
            <p:nvPr/>
          </p:nvSpPr>
          <p:spPr bwMode="auto">
            <a:xfrm>
              <a:off x="2990684" y="4395206"/>
              <a:ext cx="416212" cy="416212"/>
            </a:xfrm>
            <a:prstGeom prst="ellipse">
              <a:avLst/>
            </a:prstGeom>
            <a:solidFill>
              <a:schemeClr val="tx1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304"/>
              <a:endParaRPr lang="en-US" sz="1836" dirty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A4F7D0B9-6901-4665-8209-90BE93E407E0}"/>
                </a:ext>
              </a:extLst>
            </p:cNvPr>
            <p:cNvSpPr txBox="1"/>
            <p:nvPr/>
          </p:nvSpPr>
          <p:spPr>
            <a:xfrm>
              <a:off x="2909710" y="4240240"/>
              <a:ext cx="578161" cy="1129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46630" tIns="0" rIns="0" bIns="0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816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Skype</a:t>
              </a:r>
            </a:p>
          </p:txBody>
        </p:sp>
        <p:pic>
          <p:nvPicPr>
            <p:cNvPr id="588" name="Picture 587">
              <a:extLst>
                <a:ext uri="{FF2B5EF4-FFF2-40B4-BE49-F238E27FC236}">
                  <a16:creationId xmlns:a16="http://schemas.microsoft.com/office/drawing/2014/main" id="{1ECC0E9B-4567-4CD0-AE34-8D1A43F0D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87078" y="4489903"/>
              <a:ext cx="223424" cy="22681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04" name="Group 25">
            <a:extLst>
              <a:ext uri="{FF2B5EF4-FFF2-40B4-BE49-F238E27FC236}">
                <a16:creationId xmlns:a16="http://schemas.microsoft.com/office/drawing/2014/main" id="{78A9E29B-6E2D-4B8F-B9D9-BC832DA08B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42571" y="3803595"/>
            <a:ext cx="728105" cy="725444"/>
            <a:chOff x="3594" y="922"/>
            <a:chExt cx="547" cy="545"/>
          </a:xfrm>
        </p:grpSpPr>
        <p:sp>
          <p:nvSpPr>
            <p:cNvPr id="613" name="Freeform 27">
              <a:extLst>
                <a:ext uri="{FF2B5EF4-FFF2-40B4-BE49-F238E27FC236}">
                  <a16:creationId xmlns:a16="http://schemas.microsoft.com/office/drawing/2014/main" id="{A960C5E4-CB91-495C-921F-3AEC4715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605" name="Freeform 26">
              <a:extLst>
                <a:ext uri="{FF2B5EF4-FFF2-40B4-BE49-F238E27FC236}">
                  <a16:creationId xmlns:a16="http://schemas.microsoft.com/office/drawing/2014/main" id="{C321A07D-33EC-4030-91FC-C7E858620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606" name="Freeform 27">
              <a:extLst>
                <a:ext uri="{FF2B5EF4-FFF2-40B4-BE49-F238E27FC236}">
                  <a16:creationId xmlns:a16="http://schemas.microsoft.com/office/drawing/2014/main" id="{892EB457-4AF5-444A-8850-E09E1AFA6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rgbClr val="004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614" name="Group 25">
            <a:extLst>
              <a:ext uri="{FF2B5EF4-FFF2-40B4-BE49-F238E27FC236}">
                <a16:creationId xmlns:a16="http://schemas.microsoft.com/office/drawing/2014/main" id="{A06CADBB-EE67-4CDC-B006-E7BCA9AFD5B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91058" y="4194448"/>
            <a:ext cx="728105" cy="725444"/>
            <a:chOff x="3594" y="922"/>
            <a:chExt cx="547" cy="545"/>
          </a:xfrm>
        </p:grpSpPr>
        <p:sp>
          <p:nvSpPr>
            <p:cNvPr id="615" name="Freeform 27">
              <a:extLst>
                <a:ext uri="{FF2B5EF4-FFF2-40B4-BE49-F238E27FC236}">
                  <a16:creationId xmlns:a16="http://schemas.microsoft.com/office/drawing/2014/main" id="{70CFEF74-06DF-4279-AD3C-A7992FA1C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616" name="Freeform 26">
              <a:extLst>
                <a:ext uri="{FF2B5EF4-FFF2-40B4-BE49-F238E27FC236}">
                  <a16:creationId xmlns:a16="http://schemas.microsoft.com/office/drawing/2014/main" id="{8B1193D9-62D1-4B37-ACBB-A0848FC856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617" name="Freeform 27">
              <a:extLst>
                <a:ext uri="{FF2B5EF4-FFF2-40B4-BE49-F238E27FC236}">
                  <a16:creationId xmlns:a16="http://schemas.microsoft.com/office/drawing/2014/main" id="{C3496E86-B30E-4D51-A392-CB60D3803B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618" name="Group 25">
            <a:extLst>
              <a:ext uri="{FF2B5EF4-FFF2-40B4-BE49-F238E27FC236}">
                <a16:creationId xmlns:a16="http://schemas.microsoft.com/office/drawing/2014/main" id="{100A2B7A-AF9F-415C-B636-D868BBA4CD0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21328" y="4674575"/>
            <a:ext cx="728105" cy="725444"/>
            <a:chOff x="3594" y="922"/>
            <a:chExt cx="547" cy="545"/>
          </a:xfrm>
        </p:grpSpPr>
        <p:sp>
          <p:nvSpPr>
            <p:cNvPr id="619" name="Freeform 27">
              <a:extLst>
                <a:ext uri="{FF2B5EF4-FFF2-40B4-BE49-F238E27FC236}">
                  <a16:creationId xmlns:a16="http://schemas.microsoft.com/office/drawing/2014/main" id="{8FF9E190-2804-4264-8D72-394A165EA2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620" name="Freeform 26">
              <a:extLst>
                <a:ext uri="{FF2B5EF4-FFF2-40B4-BE49-F238E27FC236}">
                  <a16:creationId xmlns:a16="http://schemas.microsoft.com/office/drawing/2014/main" id="{960CCC32-426F-4064-AF54-C27505E9E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621" name="Freeform 27">
              <a:extLst>
                <a:ext uri="{FF2B5EF4-FFF2-40B4-BE49-F238E27FC236}">
                  <a16:creationId xmlns:a16="http://schemas.microsoft.com/office/drawing/2014/main" id="{6458A3CD-FA0A-4FF9-A108-7CB87FF025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rgbClr val="3214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</p:grpSp>
      <p:sp>
        <p:nvSpPr>
          <p:cNvPr id="622" name="Rectangle 621">
            <a:extLst>
              <a:ext uri="{FF2B5EF4-FFF2-40B4-BE49-F238E27FC236}">
                <a16:creationId xmlns:a16="http://schemas.microsoft.com/office/drawing/2014/main" id="{AE847601-4F7C-4472-B264-F7FDCBE3A474}"/>
              </a:ext>
            </a:extLst>
          </p:cNvPr>
          <p:cNvSpPr/>
          <p:nvPr/>
        </p:nvSpPr>
        <p:spPr bwMode="auto">
          <a:xfrm>
            <a:off x="6971928" y="3731358"/>
            <a:ext cx="1190162" cy="37197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r>
              <a:rPr lang="en-US" sz="1632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Bot Builder</a:t>
            </a:r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0E1042A2-D71F-4287-B7A3-A6874573C360}"/>
              </a:ext>
            </a:extLst>
          </p:cNvPr>
          <p:cNvSpPr/>
          <p:nvPr/>
        </p:nvSpPr>
        <p:spPr bwMode="auto">
          <a:xfrm>
            <a:off x="7736059" y="4371183"/>
            <a:ext cx="1001694" cy="37197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r>
              <a:rPr lang="en-US" sz="1632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Platform Services</a:t>
            </a: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16A302AE-670A-42B4-BABB-36906AAEF362}"/>
              </a:ext>
            </a:extLst>
          </p:cNvPr>
          <p:cNvSpPr/>
          <p:nvPr/>
        </p:nvSpPr>
        <p:spPr bwMode="auto">
          <a:xfrm>
            <a:off x="6738762" y="5291316"/>
            <a:ext cx="1659762" cy="37197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r>
              <a:rPr lang="en-US" sz="1632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Intelligent Tools</a:t>
            </a:r>
          </a:p>
        </p:txBody>
      </p:sp>
    </p:spTree>
    <p:extLst>
      <p:ext uri="{BB962C8B-B14F-4D97-AF65-F5344CB8AC3E}">
        <p14:creationId xmlns:p14="http://schemas.microsoft.com/office/powerpoint/2010/main" val="231178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8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Bot?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DACC78-3D3F-4296-91A8-C2F95FD3BBEE}"/>
              </a:ext>
            </a:extLst>
          </p:cNvPr>
          <p:cNvGrpSpPr/>
          <p:nvPr/>
        </p:nvGrpSpPr>
        <p:grpSpPr>
          <a:xfrm>
            <a:off x="4074886" y="1088855"/>
            <a:ext cx="4286703" cy="4286703"/>
            <a:chOff x="3994484" y="1616242"/>
            <a:chExt cx="4203032" cy="4203032"/>
          </a:xfrm>
          <a:solidFill>
            <a:schemeClr val="accent6"/>
          </a:solidFill>
        </p:grpSpPr>
        <p:sp>
          <p:nvSpPr>
            <p:cNvPr id="21" name="Circle: Hollow 20">
              <a:extLst>
                <a:ext uri="{FF2B5EF4-FFF2-40B4-BE49-F238E27FC236}">
                  <a16:creationId xmlns:a16="http://schemas.microsoft.com/office/drawing/2014/main" id="{499A1557-1BA9-4BEA-9204-3D66929E0437}"/>
                </a:ext>
              </a:extLst>
            </p:cNvPr>
            <p:cNvSpPr/>
            <p:nvPr/>
          </p:nvSpPr>
          <p:spPr bwMode="auto">
            <a:xfrm>
              <a:off x="3994484" y="1616242"/>
              <a:ext cx="4203032" cy="4203032"/>
            </a:xfrm>
            <a:prstGeom prst="donut">
              <a:avLst>
                <a:gd name="adj" fmla="val 1118"/>
              </a:avLst>
            </a:prstGeom>
            <a:grpFill/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Circle: Hollow 140">
              <a:extLst>
                <a:ext uri="{FF2B5EF4-FFF2-40B4-BE49-F238E27FC236}">
                  <a16:creationId xmlns:a16="http://schemas.microsoft.com/office/drawing/2014/main" id="{AA8CA484-F0E2-4730-8091-2D49196D9CFF}"/>
                </a:ext>
              </a:extLst>
            </p:cNvPr>
            <p:cNvSpPr/>
            <p:nvPr/>
          </p:nvSpPr>
          <p:spPr bwMode="auto">
            <a:xfrm>
              <a:off x="4231907" y="1853665"/>
              <a:ext cx="3728186" cy="3728186"/>
            </a:xfrm>
            <a:prstGeom prst="donut">
              <a:avLst>
                <a:gd name="adj" fmla="val 3796"/>
              </a:avLst>
            </a:prstGeom>
            <a:grpFill/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Circle: Hollow 141">
              <a:extLst>
                <a:ext uri="{FF2B5EF4-FFF2-40B4-BE49-F238E27FC236}">
                  <a16:creationId xmlns:a16="http://schemas.microsoft.com/office/drawing/2014/main" id="{A68CBC5D-0DD7-4B79-A1D9-B6CFF38FDAFB}"/>
                </a:ext>
              </a:extLst>
            </p:cNvPr>
            <p:cNvSpPr/>
            <p:nvPr/>
          </p:nvSpPr>
          <p:spPr bwMode="auto">
            <a:xfrm>
              <a:off x="4524676" y="2146434"/>
              <a:ext cx="3142648" cy="3142648"/>
            </a:xfrm>
            <a:prstGeom prst="donut">
              <a:avLst>
                <a:gd name="adj" fmla="val 1118"/>
              </a:avLst>
            </a:prstGeom>
            <a:grpFill/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01" name="Group 1200">
            <a:extLst>
              <a:ext uri="{FF2B5EF4-FFF2-40B4-BE49-F238E27FC236}">
                <a16:creationId xmlns:a16="http://schemas.microsoft.com/office/drawing/2014/main" id="{FA60D946-0232-4905-AA5D-3171FC0E8660}"/>
              </a:ext>
            </a:extLst>
          </p:cNvPr>
          <p:cNvGrpSpPr/>
          <p:nvPr/>
        </p:nvGrpSpPr>
        <p:grpSpPr>
          <a:xfrm>
            <a:off x="4599548" y="2293751"/>
            <a:ext cx="3237381" cy="1876911"/>
            <a:chOff x="5774572" y="2150854"/>
            <a:chExt cx="4837112" cy="2804375"/>
          </a:xfrm>
        </p:grpSpPr>
        <p:grpSp>
          <p:nvGrpSpPr>
            <p:cNvPr id="1200" name="Group 1199">
              <a:extLst>
                <a:ext uri="{FF2B5EF4-FFF2-40B4-BE49-F238E27FC236}">
                  <a16:creationId xmlns:a16="http://schemas.microsoft.com/office/drawing/2014/main" id="{C1B05ED0-8817-4F77-A4F8-EDE1A5026A07}"/>
                </a:ext>
              </a:extLst>
            </p:cNvPr>
            <p:cNvGrpSpPr/>
            <p:nvPr/>
          </p:nvGrpSpPr>
          <p:grpSpPr>
            <a:xfrm>
              <a:off x="5774572" y="2150854"/>
              <a:ext cx="4837112" cy="2804375"/>
              <a:chOff x="5774572" y="2150854"/>
              <a:chExt cx="4837112" cy="2804375"/>
            </a:xfrm>
          </p:grpSpPr>
          <p:sp>
            <p:nvSpPr>
              <p:cNvPr id="234" name="Freeform 167">
                <a:extLst>
                  <a:ext uri="{FF2B5EF4-FFF2-40B4-BE49-F238E27FC236}">
                    <a16:creationId xmlns:a16="http://schemas.microsoft.com/office/drawing/2014/main" id="{9E3F2712-E0E7-496E-8AC3-4F7E1143B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4572" y="4764729"/>
                <a:ext cx="4837112" cy="190500"/>
              </a:xfrm>
              <a:custGeom>
                <a:avLst/>
                <a:gdLst>
                  <a:gd name="T0" fmla="*/ 0 w 1524"/>
                  <a:gd name="T1" fmla="*/ 0 h 60"/>
                  <a:gd name="T2" fmla="*/ 0 w 1524"/>
                  <a:gd name="T3" fmla="*/ 4 h 60"/>
                  <a:gd name="T4" fmla="*/ 56 w 1524"/>
                  <a:gd name="T5" fmla="*/ 60 h 60"/>
                  <a:gd name="T6" fmla="*/ 1468 w 1524"/>
                  <a:gd name="T7" fmla="*/ 60 h 60"/>
                  <a:gd name="T8" fmla="*/ 1524 w 1524"/>
                  <a:gd name="T9" fmla="*/ 4 h 60"/>
                  <a:gd name="T10" fmla="*/ 1524 w 1524"/>
                  <a:gd name="T11" fmla="*/ 0 h 60"/>
                  <a:gd name="T12" fmla="*/ 0 w 1524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4" h="60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5"/>
                      <a:pt x="25" y="60"/>
                      <a:pt x="56" y="60"/>
                    </a:cubicBezTo>
                    <a:cubicBezTo>
                      <a:pt x="1468" y="60"/>
                      <a:pt x="1468" y="60"/>
                      <a:pt x="1468" y="60"/>
                    </a:cubicBezTo>
                    <a:cubicBezTo>
                      <a:pt x="1499" y="60"/>
                      <a:pt x="1524" y="35"/>
                      <a:pt x="1524" y="4"/>
                    </a:cubicBezTo>
                    <a:cubicBezTo>
                      <a:pt x="1524" y="0"/>
                      <a:pt x="1524" y="0"/>
                      <a:pt x="152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2856">
                  <a:solidFill>
                    <a:srgbClr val="FFFFFF"/>
                  </a:solidFill>
                  <a:latin typeface="Segoe UI Semibold" panose="020B0702040204020203" pitchFamily="34" charset="0"/>
                </a:endParaRPr>
              </a:p>
            </p:txBody>
          </p:sp>
          <p:grpSp>
            <p:nvGrpSpPr>
              <p:cNvPr id="1199" name="Group 1198">
                <a:extLst>
                  <a:ext uri="{FF2B5EF4-FFF2-40B4-BE49-F238E27FC236}">
                    <a16:creationId xmlns:a16="http://schemas.microsoft.com/office/drawing/2014/main" id="{2B6022AA-7A52-4AFA-8506-70C8C4C6BC8D}"/>
                  </a:ext>
                </a:extLst>
              </p:cNvPr>
              <p:cNvGrpSpPr/>
              <p:nvPr/>
            </p:nvGrpSpPr>
            <p:grpSpPr>
              <a:xfrm>
                <a:off x="6321490" y="2150854"/>
                <a:ext cx="3748087" cy="2549525"/>
                <a:chOff x="6321490" y="2150854"/>
                <a:chExt cx="3748087" cy="2549525"/>
              </a:xfrm>
            </p:grpSpPr>
            <p:sp>
              <p:nvSpPr>
                <p:cNvPr id="1117" name="Rectangle 164">
                  <a:extLst>
                    <a:ext uri="{FF2B5EF4-FFF2-40B4-BE49-F238E27FC236}">
                      <a16:creationId xmlns:a16="http://schemas.microsoft.com/office/drawing/2014/main" id="{EC243A6B-3A0B-42AA-B9CC-3D4EBF12B9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1490" y="2150854"/>
                  <a:ext cx="3748087" cy="254952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2856">
                    <a:solidFill>
                      <a:srgbClr val="FFFFFF"/>
                    </a:solidFill>
                    <a:latin typeface="Segoe UI Semibold" panose="020B0702040204020203" pitchFamily="34" charset="0"/>
                  </a:endParaRPr>
                </a:p>
              </p:txBody>
            </p:sp>
            <p:grpSp>
              <p:nvGrpSpPr>
                <p:cNvPr id="1198" name="Group 1197">
                  <a:extLst>
                    <a:ext uri="{FF2B5EF4-FFF2-40B4-BE49-F238E27FC236}">
                      <a16:creationId xmlns:a16="http://schemas.microsoft.com/office/drawing/2014/main" id="{9411A80A-C2A3-439B-B808-FD3B315EFDB0}"/>
                    </a:ext>
                  </a:extLst>
                </p:cNvPr>
                <p:cNvGrpSpPr/>
                <p:nvPr/>
              </p:nvGrpSpPr>
              <p:grpSpPr>
                <a:xfrm>
                  <a:off x="6448489" y="2208004"/>
                  <a:ext cx="3494088" cy="2378075"/>
                  <a:chOff x="6448489" y="2208004"/>
                  <a:chExt cx="3494088" cy="2378075"/>
                </a:xfrm>
              </p:grpSpPr>
              <p:sp>
                <p:nvSpPr>
                  <p:cNvPr id="1119" name="Rectangle 166">
                    <a:extLst>
                      <a:ext uri="{FF2B5EF4-FFF2-40B4-BE49-F238E27FC236}">
                        <a16:creationId xmlns:a16="http://schemas.microsoft.com/office/drawing/2014/main" id="{24DA9BE7-0342-4639-9C58-F6713256D0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448490" y="2350879"/>
                    <a:ext cx="3494087" cy="2235200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3260" tIns="46630" rIns="93260" bIns="4663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597"/>
                    <a:endParaRPr lang="en-US" sz="2856">
                      <a:solidFill>
                        <a:srgbClr val="FFFFFF"/>
                      </a:solidFill>
                      <a:latin typeface="Segoe UI Semibold" panose="020B0702040204020203" pitchFamily="34" charset="0"/>
                    </a:endParaRPr>
                  </a:p>
                </p:txBody>
              </p:sp>
              <p:grpSp>
                <p:nvGrpSpPr>
                  <p:cNvPr id="1197" name="Group 1196">
                    <a:extLst>
                      <a:ext uri="{FF2B5EF4-FFF2-40B4-BE49-F238E27FC236}">
                        <a16:creationId xmlns:a16="http://schemas.microsoft.com/office/drawing/2014/main" id="{1C567710-E178-4DC4-A81F-E719A2A3244A}"/>
                      </a:ext>
                    </a:extLst>
                  </p:cNvPr>
                  <p:cNvGrpSpPr/>
                  <p:nvPr/>
                </p:nvGrpSpPr>
                <p:grpSpPr>
                  <a:xfrm>
                    <a:off x="6448489" y="2208004"/>
                    <a:ext cx="3494088" cy="2378075"/>
                    <a:chOff x="6448489" y="2208004"/>
                    <a:chExt cx="3494088" cy="2378075"/>
                  </a:xfrm>
                </p:grpSpPr>
                <p:sp>
                  <p:nvSpPr>
                    <p:cNvPr id="1118" name="Oval 165">
                      <a:extLst>
                        <a:ext uri="{FF2B5EF4-FFF2-40B4-BE49-F238E27FC236}">
                          <a16:creationId xmlns:a16="http://schemas.microsoft.com/office/drawing/2014/main" id="{D58784F5-6510-495E-85DA-773F5A975D2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162990" y="2208004"/>
                      <a:ext cx="66675" cy="6667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3260" tIns="46630" rIns="93260" bIns="4663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597"/>
                      <a:endParaRPr lang="en-US" sz="2856">
                        <a:solidFill>
                          <a:srgbClr val="FFFFFF"/>
                        </a:solidFill>
                        <a:latin typeface="Segoe UI Semibold" panose="020B0702040204020203" pitchFamily="34" charset="0"/>
                      </a:endParaRPr>
                    </a:p>
                  </p:txBody>
                </p:sp>
                <p:grpSp>
                  <p:nvGrpSpPr>
                    <p:cNvPr id="1194" name="Group 1193">
                      <a:extLst>
                        <a:ext uri="{FF2B5EF4-FFF2-40B4-BE49-F238E27FC236}">
                          <a16:creationId xmlns:a16="http://schemas.microsoft.com/office/drawing/2014/main" id="{A6C9D70B-2ED2-4C25-A2A8-B2298EFEC4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061007"/>
                      <a:ext cx="3494088" cy="205860"/>
                      <a:chOff x="6448489" y="3001836"/>
                      <a:chExt cx="3494088" cy="205860"/>
                    </a:xfrm>
                  </p:grpSpPr>
                  <p:sp>
                    <p:nvSpPr>
                      <p:cNvPr id="268" name="Freeform 87">
                        <a:extLst>
                          <a:ext uri="{FF2B5EF4-FFF2-40B4-BE49-F238E27FC236}">
                            <a16:creationId xmlns:a16="http://schemas.microsoft.com/office/drawing/2014/main" id="{820BC94B-2BEF-431A-896A-CCBB4B1242C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001836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1" name="Freeform 87">
                        <a:extLst>
                          <a:ext uri="{FF2B5EF4-FFF2-40B4-BE49-F238E27FC236}">
                            <a16:creationId xmlns:a16="http://schemas.microsoft.com/office/drawing/2014/main" id="{F37B7EEE-0796-4A27-8902-48E8AFD901C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001836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5" name="Group 1194">
                      <a:extLst>
                        <a:ext uri="{FF2B5EF4-FFF2-40B4-BE49-F238E27FC236}">
                          <a16:creationId xmlns:a16="http://schemas.microsoft.com/office/drawing/2014/main" id="{DB32AEA5-F90C-4CD6-9D3E-B941E5C800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2728424"/>
                      <a:ext cx="3494088" cy="211421"/>
                      <a:chOff x="6448489" y="2673574"/>
                      <a:chExt cx="3494088" cy="211421"/>
                    </a:xfrm>
                  </p:grpSpPr>
                  <p:sp>
                    <p:nvSpPr>
                      <p:cNvPr id="269" name="Freeform 88">
                        <a:extLst>
                          <a:ext uri="{FF2B5EF4-FFF2-40B4-BE49-F238E27FC236}">
                            <a16:creationId xmlns:a16="http://schemas.microsoft.com/office/drawing/2014/main" id="{79C90842-AE30-4698-B730-5B7EBD46230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2673574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2" name="Freeform 88">
                        <a:extLst>
                          <a:ext uri="{FF2B5EF4-FFF2-40B4-BE49-F238E27FC236}">
                            <a16:creationId xmlns:a16="http://schemas.microsoft.com/office/drawing/2014/main" id="{DE2CD7FD-AE81-4AB7-8DE6-0FFD4C939BC1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2673574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6" name="Group 1195">
                      <a:extLst>
                        <a:ext uri="{FF2B5EF4-FFF2-40B4-BE49-F238E27FC236}">
                          <a16:creationId xmlns:a16="http://schemas.microsoft.com/office/drawing/2014/main" id="{AC633AD2-6BED-4C1E-82E8-E4B6209C22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2395841"/>
                      <a:ext cx="3494088" cy="211421"/>
                      <a:chOff x="6448489" y="2350878"/>
                      <a:chExt cx="3494088" cy="211421"/>
                    </a:xfrm>
                  </p:grpSpPr>
                  <p:sp>
                    <p:nvSpPr>
                      <p:cNvPr id="270" name="Freeform 89">
                        <a:extLst>
                          <a:ext uri="{FF2B5EF4-FFF2-40B4-BE49-F238E27FC236}">
                            <a16:creationId xmlns:a16="http://schemas.microsoft.com/office/drawing/2014/main" id="{DC25878A-6EC6-42DB-A53E-296C240DAABA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2350878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3" name="Freeform 89">
                        <a:extLst>
                          <a:ext uri="{FF2B5EF4-FFF2-40B4-BE49-F238E27FC236}">
                            <a16:creationId xmlns:a16="http://schemas.microsoft.com/office/drawing/2014/main" id="{17F5EC45-84B3-4DC4-ADE1-754A4AFE1CF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2350878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1" name="Group 1190">
                      <a:extLst>
                        <a:ext uri="{FF2B5EF4-FFF2-40B4-BE49-F238E27FC236}">
                          <a16:creationId xmlns:a16="http://schemas.microsoft.com/office/drawing/2014/main" id="{306A529E-E776-4758-8EF8-584FDD7FA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4053195"/>
                      <a:ext cx="3494088" cy="205860"/>
                      <a:chOff x="6448489" y="3923399"/>
                      <a:chExt cx="3494088" cy="205860"/>
                    </a:xfrm>
                  </p:grpSpPr>
                  <p:sp>
                    <p:nvSpPr>
                      <p:cNvPr id="276" name="Freeform 87">
                        <a:extLst>
                          <a:ext uri="{FF2B5EF4-FFF2-40B4-BE49-F238E27FC236}">
                            <a16:creationId xmlns:a16="http://schemas.microsoft.com/office/drawing/2014/main" id="{4A7ECAF6-72F8-41F4-B523-36DD7C694D8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9" name="Freeform 87">
                        <a:extLst>
                          <a:ext uri="{FF2B5EF4-FFF2-40B4-BE49-F238E27FC236}">
                            <a16:creationId xmlns:a16="http://schemas.microsoft.com/office/drawing/2014/main" id="{143E76D5-E52A-461D-83F9-467EEFD13AA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2" name="Group 1191">
                      <a:extLst>
                        <a:ext uri="{FF2B5EF4-FFF2-40B4-BE49-F238E27FC236}">
                          <a16:creationId xmlns:a16="http://schemas.microsoft.com/office/drawing/2014/main" id="{80ACD4FA-4EA3-4415-8BBF-DC5C4C2C95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720612"/>
                      <a:ext cx="3494088" cy="211421"/>
                      <a:chOff x="6448489" y="3595137"/>
                      <a:chExt cx="3494088" cy="211421"/>
                    </a:xfrm>
                  </p:grpSpPr>
                  <p:sp>
                    <p:nvSpPr>
                      <p:cNvPr id="277" name="Freeform 88">
                        <a:extLst>
                          <a:ext uri="{FF2B5EF4-FFF2-40B4-BE49-F238E27FC236}">
                            <a16:creationId xmlns:a16="http://schemas.microsoft.com/office/drawing/2014/main" id="{1EF11A9A-DB3E-45FA-A821-F1B413498D1B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595137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80" name="Freeform 88">
                        <a:extLst>
                          <a:ext uri="{FF2B5EF4-FFF2-40B4-BE49-F238E27FC236}">
                            <a16:creationId xmlns:a16="http://schemas.microsoft.com/office/drawing/2014/main" id="{2B37EB06-9F15-4DFF-81DD-3BF16FE464A6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595137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3" name="Group 1192">
                      <a:extLst>
                        <a:ext uri="{FF2B5EF4-FFF2-40B4-BE49-F238E27FC236}">
                          <a16:creationId xmlns:a16="http://schemas.microsoft.com/office/drawing/2014/main" id="{59949678-3036-4F8F-800E-10DFDF183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388029"/>
                      <a:ext cx="3494088" cy="211421"/>
                      <a:chOff x="6448489" y="3272441"/>
                      <a:chExt cx="3494088" cy="211421"/>
                    </a:xfrm>
                  </p:grpSpPr>
                  <p:sp>
                    <p:nvSpPr>
                      <p:cNvPr id="278" name="Freeform 89">
                        <a:extLst>
                          <a:ext uri="{FF2B5EF4-FFF2-40B4-BE49-F238E27FC236}">
                            <a16:creationId xmlns:a16="http://schemas.microsoft.com/office/drawing/2014/main" id="{F9D0DD7A-4965-4667-8A27-3CADD363230C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272441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81" name="Freeform 89">
                        <a:extLst>
                          <a:ext uri="{FF2B5EF4-FFF2-40B4-BE49-F238E27FC236}">
                            <a16:creationId xmlns:a16="http://schemas.microsoft.com/office/drawing/2014/main" id="{CE213499-D314-46F0-B81A-E01A5C894DC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272441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288" name="Group 287">
                      <a:extLst>
                        <a:ext uri="{FF2B5EF4-FFF2-40B4-BE49-F238E27FC236}">
                          <a16:creationId xmlns:a16="http://schemas.microsoft.com/office/drawing/2014/main" id="{FB215272-A240-4A53-BDE1-A83F892CEF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4380219"/>
                      <a:ext cx="3494088" cy="205860"/>
                      <a:chOff x="6448489" y="3923399"/>
                      <a:chExt cx="3494088" cy="205860"/>
                    </a:xfrm>
                  </p:grpSpPr>
                  <p:sp>
                    <p:nvSpPr>
                      <p:cNvPr id="289" name="Freeform 87">
                        <a:extLst>
                          <a:ext uri="{FF2B5EF4-FFF2-40B4-BE49-F238E27FC236}">
                            <a16:creationId xmlns:a16="http://schemas.microsoft.com/office/drawing/2014/main" id="{79E29ADE-D6BE-4362-81C8-5D7437AFE39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90" name="Freeform 87">
                        <a:extLst>
                          <a:ext uri="{FF2B5EF4-FFF2-40B4-BE49-F238E27FC236}">
                            <a16:creationId xmlns:a16="http://schemas.microsoft.com/office/drawing/2014/main" id="{5B215F8F-079A-4A2B-9F00-785D3CADEFE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3260" tIns="46630" rIns="93260" bIns="4663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51304">
                          <a:defRPr/>
                        </a:pPr>
                        <a:endParaRPr lang="en-US" sz="2856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</p:grpSp>
            </p:grpSp>
          </p:grpSp>
        </p:grp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0735A7B5-0411-4474-84C0-F7BD521AD702}"/>
                </a:ext>
              </a:extLst>
            </p:cNvPr>
            <p:cNvSpPr/>
            <p:nvPr/>
          </p:nvSpPr>
          <p:spPr>
            <a:xfrm>
              <a:off x="6448489" y="2916722"/>
              <a:ext cx="3494088" cy="115777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ctr" defTabSz="932597"/>
              <a:r>
                <a:rPr lang="en-US" sz="2856" dirty="0">
                  <a:solidFill>
                    <a:srgbClr val="EAEAEA">
                      <a:lumMod val="10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{ Your Code }</a:t>
              </a: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B2579F7-4CEA-4C5E-A95A-B73B227BF174}"/>
              </a:ext>
            </a:extLst>
          </p:cNvPr>
          <p:cNvSpPr/>
          <p:nvPr/>
        </p:nvSpPr>
        <p:spPr bwMode="auto">
          <a:xfrm>
            <a:off x="7942736" y="2699641"/>
            <a:ext cx="2115376" cy="294590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E53B5BF-7B86-49D2-A4D1-7458BD50F0CC}"/>
              </a:ext>
            </a:extLst>
          </p:cNvPr>
          <p:cNvSpPr/>
          <p:nvPr/>
        </p:nvSpPr>
        <p:spPr bwMode="auto">
          <a:xfrm>
            <a:off x="7697313" y="1335095"/>
            <a:ext cx="1393997" cy="765716"/>
          </a:xfrm>
          <a:custGeom>
            <a:avLst/>
            <a:gdLst>
              <a:gd name="connsiteX0" fmla="*/ 0 w 1366788"/>
              <a:gd name="connsiteY0" fmla="*/ 750770 h 750770"/>
              <a:gd name="connsiteX1" fmla="*/ 0 w 1366788"/>
              <a:gd name="connsiteY1" fmla="*/ 0 h 750770"/>
              <a:gd name="connsiteX2" fmla="*/ 1366788 w 1366788"/>
              <a:gd name="connsiteY2" fmla="*/ 0 h 75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6788" h="750770">
                <a:moveTo>
                  <a:pt x="0" y="750770"/>
                </a:moveTo>
                <a:lnTo>
                  <a:pt x="0" y="0"/>
                </a:lnTo>
                <a:lnTo>
                  <a:pt x="1366788" y="0"/>
                </a:lnTo>
              </a:path>
            </a:pathLst>
          </a:custGeom>
          <a:noFill/>
          <a:ln w="38100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4FD0E7-A968-4FEB-AADC-11450F7FAA30}"/>
              </a:ext>
            </a:extLst>
          </p:cNvPr>
          <p:cNvSpPr/>
          <p:nvPr/>
        </p:nvSpPr>
        <p:spPr>
          <a:xfrm>
            <a:off x="467184" y="5773021"/>
            <a:ext cx="2871436" cy="876647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defTabSz="951028" fontAlgn="base">
              <a:spcBef>
                <a:spcPts val="1836"/>
              </a:spcBef>
              <a:spcAft>
                <a:spcPct val="0"/>
              </a:spcAft>
            </a:pPr>
            <a:r>
              <a:rPr lang="en-US" sz="204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REST Endpoint</a:t>
            </a:r>
          </a:p>
          <a:p>
            <a:pPr defTabSz="951028" fontAlgn="base">
              <a:spcBef>
                <a:spcPts val="306"/>
              </a:spcBef>
              <a:spcAft>
                <a:spcPct val="0"/>
              </a:spcAft>
            </a:pPr>
            <a:r>
              <a:rPr lang="en-US" sz="1632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  <a:hlinkClick r:id="rId2"/>
              </a:rPr>
              <a:t>Direct Line Protocol</a:t>
            </a:r>
            <a:endParaRPr lang="en-US" sz="1632" dirty="0">
              <a:solidFill>
                <a:srgbClr val="FFFFFF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DC93883-0C12-4D23-8506-A1E1419CB654}"/>
              </a:ext>
            </a:extLst>
          </p:cNvPr>
          <p:cNvSpPr/>
          <p:nvPr/>
        </p:nvSpPr>
        <p:spPr>
          <a:xfrm>
            <a:off x="3929376" y="5773021"/>
            <a:ext cx="2645324" cy="876647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951028" fontAlgn="base">
              <a:spcBef>
                <a:spcPts val="1836"/>
              </a:spcBef>
              <a:spcAft>
                <a:spcPct val="0"/>
              </a:spcAft>
            </a:pPr>
            <a:r>
              <a:rPr lang="en-US" sz="2040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Conversational and Business Logic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AE6C37D-E2B3-4C70-8B98-B168340F0CAC}"/>
              </a:ext>
            </a:extLst>
          </p:cNvPr>
          <p:cNvSpPr/>
          <p:nvPr/>
        </p:nvSpPr>
        <p:spPr>
          <a:xfrm>
            <a:off x="7165456" y="5773023"/>
            <a:ext cx="2041910" cy="876647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algn="ctr" defTabSz="951028" fontAlgn="base">
              <a:spcBef>
                <a:spcPts val="1836"/>
              </a:spcBef>
              <a:spcAft>
                <a:spcPct val="0"/>
              </a:spcAft>
            </a:pPr>
            <a:r>
              <a:rPr lang="en-US" sz="2040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Canvas Aware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6AA8912-8BDF-4F1B-9E5C-4E9828DCEEE2}"/>
              </a:ext>
            </a:extLst>
          </p:cNvPr>
          <p:cNvSpPr/>
          <p:nvPr/>
        </p:nvSpPr>
        <p:spPr>
          <a:xfrm>
            <a:off x="9798125" y="5773023"/>
            <a:ext cx="2171166" cy="876647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951028" fontAlgn="base">
              <a:spcBef>
                <a:spcPts val="1836"/>
              </a:spcBef>
              <a:spcAft>
                <a:spcPct val="0"/>
              </a:spcAft>
            </a:pPr>
            <a:r>
              <a:rPr lang="en-US" sz="2040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Context</a:t>
            </a:r>
            <a:br>
              <a:rPr lang="en-US" sz="2040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rPr>
            </a:br>
            <a:r>
              <a:rPr lang="en-US" sz="2040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Sensitive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DA15C0-E502-40CE-8DC2-2060D6D79AE7}"/>
              </a:ext>
            </a:extLst>
          </p:cNvPr>
          <p:cNvCxnSpPr/>
          <p:nvPr/>
        </p:nvCxnSpPr>
        <p:spPr>
          <a:xfrm>
            <a:off x="3633998" y="5898392"/>
            <a:ext cx="0" cy="64946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388E534-80CC-4D3F-9CAB-CC18BF429FDA}"/>
              </a:ext>
            </a:extLst>
          </p:cNvPr>
          <p:cNvCxnSpPr/>
          <p:nvPr/>
        </p:nvCxnSpPr>
        <p:spPr>
          <a:xfrm>
            <a:off x="6870078" y="5898392"/>
            <a:ext cx="0" cy="64946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682A2ED2-308C-4275-837D-1D9B0885C5E9}"/>
              </a:ext>
            </a:extLst>
          </p:cNvPr>
          <p:cNvCxnSpPr/>
          <p:nvPr/>
        </p:nvCxnSpPr>
        <p:spPr>
          <a:xfrm>
            <a:off x="9502745" y="5898392"/>
            <a:ext cx="0" cy="64946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0201BC2-800E-4354-8058-93BC8E79784E}"/>
              </a:ext>
            </a:extLst>
          </p:cNvPr>
          <p:cNvGrpSpPr/>
          <p:nvPr/>
        </p:nvGrpSpPr>
        <p:grpSpPr>
          <a:xfrm>
            <a:off x="8181939" y="3635838"/>
            <a:ext cx="1725163" cy="2077670"/>
            <a:chOff x="1888714" y="1585976"/>
            <a:chExt cx="1691490" cy="203711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FD791E4-D600-4D43-ACBE-A0E3DA6B1367}"/>
                </a:ext>
              </a:extLst>
            </p:cNvPr>
            <p:cNvSpPr/>
            <p:nvPr/>
          </p:nvSpPr>
          <p:spPr bwMode="auto">
            <a:xfrm>
              <a:off x="2122609" y="1765359"/>
              <a:ext cx="1257364" cy="1260198"/>
            </a:xfrm>
            <a:prstGeom prst="ellipse">
              <a:avLst/>
            </a:prstGeom>
            <a:solidFill>
              <a:srgbClr val="107C10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32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4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" pitchFamily="34" charset="0"/>
                </a:rPr>
                <a:t>SDK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8F35858-F629-402E-94DF-8F760CBADA7F}"/>
                </a:ext>
              </a:extLst>
            </p:cNvPr>
            <p:cNvSpPr/>
            <p:nvPr/>
          </p:nvSpPr>
          <p:spPr>
            <a:xfrm>
              <a:off x="1888714" y="3279600"/>
              <a:ext cx="1691490" cy="3434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932597"/>
              <a:r>
                <a:rPr lang="en-US" sz="1632" dirty="0">
                  <a:solidFill>
                    <a:srgbClr val="FFFFFF"/>
                  </a:solidFill>
                  <a:latin typeface="Segoe UI Semibold" panose="020B0702040204020203" pitchFamily="34" charset="0"/>
                </a:rPr>
                <a:t>Bot Builder SDK</a:t>
              </a: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C843C50A-BBFF-4F27-84B7-2E9447C03621}"/>
                </a:ext>
              </a:extLst>
            </p:cNvPr>
            <p:cNvSpPr/>
            <p:nvPr/>
          </p:nvSpPr>
          <p:spPr bwMode="auto">
            <a:xfrm>
              <a:off x="1941810" y="1585976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37D10252-5403-4304-B658-EE8BEC8310B2}"/>
              </a:ext>
            </a:extLst>
          </p:cNvPr>
          <p:cNvGrpSpPr/>
          <p:nvPr/>
        </p:nvGrpSpPr>
        <p:grpSpPr>
          <a:xfrm>
            <a:off x="8395491" y="420287"/>
            <a:ext cx="3533224" cy="1651195"/>
            <a:chOff x="8230756" y="412084"/>
            <a:chExt cx="3464260" cy="1618966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E3E0330-A24A-4A67-8A2A-B8230A8906EE}"/>
                </a:ext>
              </a:extLst>
            </p:cNvPr>
            <p:cNvSpPr/>
            <p:nvPr/>
          </p:nvSpPr>
          <p:spPr bwMode="auto">
            <a:xfrm>
              <a:off x="8411555" y="591468"/>
              <a:ext cx="1257364" cy="1260198"/>
            </a:xfrm>
            <a:prstGeom prst="ellipse">
              <a:avLst/>
            </a:prstGeom>
            <a:solidFill>
              <a:schemeClr val="accent2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40" dirty="0">
                  <a:solidFill>
                    <a:srgbClr val="EAEAEA">
                      <a:lumMod val="10000"/>
                    </a:srgbClr>
                  </a:solidFill>
                  <a:latin typeface="Segoe UI Semibold" panose="020B0702040204020203" pitchFamily="34" charset="0"/>
                  <a:ea typeface="Segoe UI" pitchFamily="34" charset="0"/>
                  <a:cs typeface="Segoe UI" pitchFamily="34" charset="0"/>
                </a:rPr>
                <a:t>Platform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38CF5552-364D-4B5E-85E6-E8BE23586CF2}"/>
                </a:ext>
              </a:extLst>
            </p:cNvPr>
            <p:cNvSpPr/>
            <p:nvPr/>
          </p:nvSpPr>
          <p:spPr>
            <a:xfrm>
              <a:off x="9863681" y="1052290"/>
              <a:ext cx="1831335" cy="3434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932597"/>
              <a:r>
                <a:rPr lang="en-US" sz="1632" dirty="0">
                  <a:solidFill>
                    <a:srgbClr val="FFFFFF"/>
                  </a:solidFill>
                  <a:latin typeface="Segoe UI Semibold" panose="020B0702040204020203" pitchFamily="34" charset="0"/>
                </a:rPr>
                <a:t>Platform Services</a:t>
              </a:r>
            </a:p>
          </p:txBody>
        </p:sp>
        <p:sp>
          <p:nvSpPr>
            <p:cNvPr id="163" name="Circle: Hollow 162">
              <a:extLst>
                <a:ext uri="{FF2B5EF4-FFF2-40B4-BE49-F238E27FC236}">
                  <a16:creationId xmlns:a16="http://schemas.microsoft.com/office/drawing/2014/main" id="{073BDFE5-88EE-4543-9407-DD0C479E3E7B}"/>
                </a:ext>
              </a:extLst>
            </p:cNvPr>
            <p:cNvSpPr/>
            <p:nvPr/>
          </p:nvSpPr>
          <p:spPr bwMode="auto">
            <a:xfrm>
              <a:off x="8230756" y="412084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7129EEF-C248-4152-B528-46EB33D587B2}"/>
              </a:ext>
            </a:extLst>
          </p:cNvPr>
          <p:cNvSpPr/>
          <p:nvPr/>
        </p:nvSpPr>
        <p:spPr bwMode="auto">
          <a:xfrm flipV="1">
            <a:off x="7051509" y="4741541"/>
            <a:ext cx="1242992" cy="136339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7C761D-D8B2-454C-9CD0-7D29CC5B17C5}"/>
              </a:ext>
            </a:extLst>
          </p:cNvPr>
          <p:cNvGrpSpPr/>
          <p:nvPr/>
        </p:nvGrpSpPr>
        <p:grpSpPr>
          <a:xfrm>
            <a:off x="1130793" y="1970491"/>
            <a:ext cx="1671010" cy="2007626"/>
            <a:chOff x="8984518" y="2407700"/>
            <a:chExt cx="1638394" cy="196843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3828428-3D7C-4992-81AC-72251EB0F795}"/>
                </a:ext>
              </a:extLst>
            </p:cNvPr>
            <p:cNvSpPr/>
            <p:nvPr/>
          </p:nvSpPr>
          <p:spPr bwMode="auto">
            <a:xfrm>
              <a:off x="9165317" y="2587084"/>
              <a:ext cx="1257364" cy="1260198"/>
            </a:xfrm>
            <a:prstGeom prst="ellipse">
              <a:avLst/>
            </a:prstGeom>
            <a:solidFill>
              <a:srgbClr val="5C2D91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32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4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" pitchFamily="34" charset="0"/>
                </a:rPr>
                <a:t>HTTP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9C646E0-9F3C-45ED-BC2D-3D4BF01E8A12}"/>
                </a:ext>
              </a:extLst>
            </p:cNvPr>
            <p:cNvSpPr/>
            <p:nvPr/>
          </p:nvSpPr>
          <p:spPr>
            <a:xfrm>
              <a:off x="9051648" y="4032647"/>
              <a:ext cx="1571264" cy="3434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932597"/>
              <a:r>
                <a:rPr lang="en-US" sz="1632" dirty="0">
                  <a:solidFill>
                    <a:srgbClr val="FFFFFF"/>
                  </a:solidFill>
                  <a:latin typeface="Segoe UI Semibold" panose="020B0702040204020203" pitchFamily="34" charset="0"/>
                </a:rPr>
                <a:t>REST Endpoint</a:t>
              </a:r>
            </a:p>
          </p:txBody>
        </p:sp>
        <p:sp>
          <p:nvSpPr>
            <p:cNvPr id="64" name="Circle: Hollow 63">
              <a:extLst>
                <a:ext uri="{FF2B5EF4-FFF2-40B4-BE49-F238E27FC236}">
                  <a16:creationId xmlns:a16="http://schemas.microsoft.com/office/drawing/2014/main" id="{8254CF4C-0C2A-4892-9B6D-C20A5929516F}"/>
                </a:ext>
              </a:extLst>
            </p:cNvPr>
            <p:cNvSpPr/>
            <p:nvPr/>
          </p:nvSpPr>
          <p:spPr bwMode="auto">
            <a:xfrm>
              <a:off x="8984518" y="2407700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7993AFC-8176-4B79-8C3F-AC47F7A82A8B}"/>
              </a:ext>
            </a:extLst>
          </p:cNvPr>
          <p:cNvSpPr/>
          <p:nvPr/>
        </p:nvSpPr>
        <p:spPr bwMode="auto">
          <a:xfrm rot="10800000">
            <a:off x="2742115" y="3000550"/>
            <a:ext cx="1352211" cy="153335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pic>
        <p:nvPicPr>
          <p:cNvPr id="1026" name="Picture 2" descr="Image result for Swagger api">
            <a:hlinkClick r:id="rId3"/>
            <a:extLst>
              <a:ext uri="{FF2B5EF4-FFF2-40B4-BE49-F238E27FC236}">
                <a16:creationId xmlns:a16="http://schemas.microsoft.com/office/drawing/2014/main" id="{8F26222C-F702-47DA-8B35-89504C302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67" y="6000888"/>
            <a:ext cx="479868" cy="47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A80922EB-B550-481D-BB9B-1AF2D2A4DB84}"/>
              </a:ext>
            </a:extLst>
          </p:cNvPr>
          <p:cNvGrpSpPr/>
          <p:nvPr/>
        </p:nvGrpSpPr>
        <p:grpSpPr>
          <a:xfrm>
            <a:off x="8045200" y="6248642"/>
            <a:ext cx="424498" cy="424498"/>
            <a:chOff x="2990684" y="5259981"/>
            <a:chExt cx="416212" cy="416212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7B189EB-9115-4C07-B848-DD3F6083B747}"/>
                </a:ext>
              </a:extLst>
            </p:cNvPr>
            <p:cNvSpPr/>
            <p:nvPr/>
          </p:nvSpPr>
          <p:spPr bwMode="auto">
            <a:xfrm>
              <a:off x="2990684" y="5259981"/>
              <a:ext cx="416212" cy="416212"/>
            </a:xfrm>
            <a:prstGeom prst="ellipse">
              <a:avLst/>
            </a:prstGeom>
            <a:solidFill>
              <a:schemeClr val="tx1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304"/>
              <a:endParaRPr lang="en-US" sz="1836" dirty="0">
                <a:solidFill>
                  <a:srgbClr val="FFFFFF"/>
                </a:solidFill>
                <a:latin typeface="Segoe UI Semilight"/>
              </a:endParaRPr>
            </a:p>
          </p:txBody>
        </p:sp>
        <p:pic>
          <p:nvPicPr>
            <p:cNvPr id="72" name="Picture 12" descr="Image result for bing logo">
              <a:extLst>
                <a:ext uri="{FF2B5EF4-FFF2-40B4-BE49-F238E27FC236}">
                  <a16:creationId xmlns:a16="http://schemas.microsoft.com/office/drawing/2014/main" id="{CBF594DD-6FEE-483C-BC68-CACB27674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29" t="20589" r="34229" b="20589"/>
            <a:stretch/>
          </p:blipFill>
          <p:spPr bwMode="auto">
            <a:xfrm>
              <a:off x="3092324" y="5325132"/>
              <a:ext cx="212932" cy="285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CC05C78-FC09-4E36-867D-330D0DD0063A}"/>
              </a:ext>
            </a:extLst>
          </p:cNvPr>
          <p:cNvGrpSpPr/>
          <p:nvPr/>
        </p:nvGrpSpPr>
        <p:grpSpPr>
          <a:xfrm>
            <a:off x="7379510" y="6248642"/>
            <a:ext cx="424498" cy="424498"/>
            <a:chOff x="5156251" y="4065890"/>
            <a:chExt cx="416212" cy="416212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F682105-B14F-466B-A7B6-3A091B98C0BC}"/>
                </a:ext>
              </a:extLst>
            </p:cNvPr>
            <p:cNvSpPr/>
            <p:nvPr/>
          </p:nvSpPr>
          <p:spPr bwMode="auto">
            <a:xfrm>
              <a:off x="5156251" y="4065890"/>
              <a:ext cx="416212" cy="416212"/>
            </a:xfrm>
            <a:prstGeom prst="ellipse">
              <a:avLst/>
            </a:prstGeom>
            <a:solidFill>
              <a:schemeClr val="tx1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304"/>
              <a:endParaRPr lang="en-US" sz="1836" dirty="0">
                <a:solidFill>
                  <a:srgbClr val="FFFFFF"/>
                </a:solidFill>
                <a:latin typeface="Segoe UI Semilight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E27C81B-DC3C-4236-AFD8-8C279E170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52645" y="4160587"/>
              <a:ext cx="223424" cy="22681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6F63D19-9C42-4677-8DD2-9CABDC6C008F}"/>
              </a:ext>
            </a:extLst>
          </p:cNvPr>
          <p:cNvGrpSpPr/>
          <p:nvPr/>
        </p:nvGrpSpPr>
        <p:grpSpPr>
          <a:xfrm>
            <a:off x="8710891" y="6248642"/>
            <a:ext cx="424498" cy="424498"/>
            <a:chOff x="8230756" y="6036032"/>
            <a:chExt cx="416212" cy="416212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72A2DC9-44A8-4517-95C5-1592A6509244}"/>
                </a:ext>
              </a:extLst>
            </p:cNvPr>
            <p:cNvSpPr/>
            <p:nvPr/>
          </p:nvSpPr>
          <p:spPr bwMode="auto">
            <a:xfrm>
              <a:off x="8230756" y="6036032"/>
              <a:ext cx="416212" cy="416212"/>
            </a:xfrm>
            <a:prstGeom prst="ellipse">
              <a:avLst/>
            </a:prstGeom>
            <a:solidFill>
              <a:schemeClr val="tx1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304"/>
              <a:endParaRPr lang="en-US" sz="1836" dirty="0">
                <a:solidFill>
                  <a:srgbClr val="FFFFFF"/>
                </a:solidFill>
                <a:latin typeface="Segoe UI Semilight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BABF7C46-9F4F-4EEA-9ABF-78FEEF5DE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18431" y="6123707"/>
              <a:ext cx="240862" cy="24086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6C37C5F8-83B9-431B-892C-26E82E7DE4E4}"/>
              </a:ext>
            </a:extLst>
          </p:cNvPr>
          <p:cNvGrpSpPr/>
          <p:nvPr/>
        </p:nvGrpSpPr>
        <p:grpSpPr>
          <a:xfrm>
            <a:off x="9998138" y="2230912"/>
            <a:ext cx="1730983" cy="2007626"/>
            <a:chOff x="8925716" y="2407700"/>
            <a:chExt cx="1697196" cy="1968439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D0C7EE5-D858-4DC6-8B45-E7ADB3070923}"/>
                </a:ext>
              </a:extLst>
            </p:cNvPr>
            <p:cNvSpPr/>
            <p:nvPr/>
          </p:nvSpPr>
          <p:spPr bwMode="auto">
            <a:xfrm>
              <a:off x="9165317" y="2587084"/>
              <a:ext cx="1257364" cy="1260198"/>
            </a:xfrm>
            <a:prstGeom prst="ellipse">
              <a:avLst/>
            </a:prstGeom>
            <a:solidFill>
              <a:srgbClr val="5C2D91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32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4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" pitchFamily="34" charset="0"/>
                </a:rPr>
                <a:t>AI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13E5993-020B-4F41-BC0C-DD6FCF7836BC}"/>
                </a:ext>
              </a:extLst>
            </p:cNvPr>
            <p:cNvSpPr/>
            <p:nvPr/>
          </p:nvSpPr>
          <p:spPr>
            <a:xfrm>
              <a:off x="8925716" y="4032647"/>
              <a:ext cx="1697196" cy="3434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932597"/>
              <a:r>
                <a:rPr lang="en-US" sz="1632" dirty="0">
                  <a:solidFill>
                    <a:srgbClr val="FFFFFF"/>
                  </a:solidFill>
                  <a:latin typeface="Segoe UI Semibold" panose="020B0702040204020203" pitchFamily="34" charset="0"/>
                </a:rPr>
                <a:t>Intelligent Tools</a:t>
              </a:r>
            </a:p>
          </p:txBody>
        </p:sp>
        <p:sp>
          <p:nvSpPr>
            <p:cNvPr id="162" name="Circle: Hollow 161">
              <a:extLst>
                <a:ext uri="{FF2B5EF4-FFF2-40B4-BE49-F238E27FC236}">
                  <a16:creationId xmlns:a16="http://schemas.microsoft.com/office/drawing/2014/main" id="{4A8CB501-7BBC-449C-B98E-EB987A0C23F1}"/>
                </a:ext>
              </a:extLst>
            </p:cNvPr>
            <p:cNvSpPr/>
            <p:nvPr/>
          </p:nvSpPr>
          <p:spPr bwMode="auto">
            <a:xfrm>
              <a:off x="8984518" y="2407700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990038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AB30264-B4DB-4B9F-9D79-DF52A8A4E0E4}"/>
              </a:ext>
            </a:extLst>
          </p:cNvPr>
          <p:cNvGrpSpPr/>
          <p:nvPr/>
        </p:nvGrpSpPr>
        <p:grpSpPr>
          <a:xfrm>
            <a:off x="6487289" y="3441819"/>
            <a:ext cx="589671" cy="2780857"/>
            <a:chOff x="6359800" y="3374639"/>
            <a:chExt cx="578161" cy="2726578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5296F21-0E74-4D5B-B1F0-25D3B8BB6FD5}"/>
                </a:ext>
              </a:extLst>
            </p:cNvPr>
            <p:cNvCxnSpPr/>
            <p:nvPr/>
          </p:nvCxnSpPr>
          <p:spPr>
            <a:xfrm>
              <a:off x="6648880" y="3374639"/>
              <a:ext cx="0" cy="2367309"/>
            </a:xfrm>
            <a:prstGeom prst="line">
              <a:avLst/>
            </a:prstGeom>
            <a:noFill/>
            <a:ln w="3175" cap="flat">
              <a:solidFill>
                <a:schemeClr val="tx1">
                  <a:lumMod val="75000"/>
                </a:schemeClr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FF248F1-8CF3-42EE-8AB9-49E6C4429B7F}"/>
                </a:ext>
              </a:extLst>
            </p:cNvPr>
            <p:cNvGrpSpPr/>
            <p:nvPr/>
          </p:nvGrpSpPr>
          <p:grpSpPr>
            <a:xfrm>
              <a:off x="6359800" y="5481051"/>
              <a:ext cx="578161" cy="620166"/>
              <a:chOff x="6359800" y="5481051"/>
              <a:chExt cx="578161" cy="620166"/>
            </a:xfrm>
          </p:grpSpPr>
          <p:sp>
            <p:nvSpPr>
              <p:cNvPr id="599" name="Rectangle 9">
                <a:extLst>
                  <a:ext uri="{FF2B5EF4-FFF2-40B4-BE49-F238E27FC236}">
                    <a16:creationId xmlns:a16="http://schemas.microsoft.com/office/drawing/2014/main" id="{68575057-2AAA-4DEA-9A91-E8E701E22C70}"/>
                  </a:ext>
                </a:extLst>
              </p:cNvPr>
              <p:cNvSpPr/>
              <p:nvPr/>
            </p:nvSpPr>
            <p:spPr>
              <a:xfrm>
                <a:off x="6386708" y="5481051"/>
                <a:ext cx="524344" cy="439096"/>
              </a:xfrm>
              <a:custGeom>
                <a:avLst/>
                <a:gdLst>
                  <a:gd name="connsiteX0" fmla="*/ 923919 w 2085506"/>
                  <a:gd name="connsiteY0" fmla="*/ 1068937 h 1752355"/>
                  <a:gd name="connsiteX1" fmla="*/ 1006950 w 2085506"/>
                  <a:gd name="connsiteY1" fmla="*/ 1168743 h 1752355"/>
                  <a:gd name="connsiteX2" fmla="*/ 933447 w 2085506"/>
                  <a:gd name="connsiteY2" fmla="*/ 1673774 h 1752355"/>
                  <a:gd name="connsiteX3" fmla="*/ 1038222 w 2085506"/>
                  <a:gd name="connsiteY3" fmla="*/ 1752355 h 1752355"/>
                  <a:gd name="connsiteX4" fmla="*/ 1152522 w 2085506"/>
                  <a:gd name="connsiteY4" fmla="*/ 1673774 h 1752355"/>
                  <a:gd name="connsiteX5" fmla="*/ 1074714 w 2085506"/>
                  <a:gd name="connsiteY5" fmla="*/ 1173917 h 1752355"/>
                  <a:gd name="connsiteX6" fmla="*/ 1162049 w 2085506"/>
                  <a:gd name="connsiteY6" fmla="*/ 1068937 h 1752355"/>
                  <a:gd name="connsiteX7" fmla="*/ 923919 w 2085506"/>
                  <a:gd name="connsiteY7" fmla="*/ 1068937 h 1752355"/>
                  <a:gd name="connsiteX8" fmla="*/ 1672989 w 2085506"/>
                  <a:gd name="connsiteY8" fmla="*/ 236416 h 1752355"/>
                  <a:gd name="connsiteX9" fmla="*/ 1820935 w 2085506"/>
                  <a:gd name="connsiteY9" fmla="*/ 291456 h 1752355"/>
                  <a:gd name="connsiteX10" fmla="*/ 1819411 w 2085506"/>
                  <a:gd name="connsiteY10" fmla="*/ 663253 h 1752355"/>
                  <a:gd name="connsiteX11" fmla="*/ 1781802 w 2085506"/>
                  <a:gd name="connsiteY11" fmla="*/ 750317 h 1752355"/>
                  <a:gd name="connsiteX12" fmla="*/ 1847223 w 2085506"/>
                  <a:gd name="connsiteY12" fmla="*/ 822228 h 1752355"/>
                  <a:gd name="connsiteX13" fmla="*/ 2062824 w 2085506"/>
                  <a:gd name="connsiteY13" fmla="*/ 1028986 h 1752355"/>
                  <a:gd name="connsiteX14" fmla="*/ 2084766 w 2085506"/>
                  <a:gd name="connsiteY14" fmla="*/ 1171632 h 1752355"/>
                  <a:gd name="connsiteX15" fmla="*/ 2034827 w 2085506"/>
                  <a:gd name="connsiteY15" fmla="*/ 1232884 h 1752355"/>
                  <a:gd name="connsiteX16" fmla="*/ 1743002 w 2085506"/>
                  <a:gd name="connsiteY16" fmla="*/ 1348298 h 1752355"/>
                  <a:gd name="connsiteX17" fmla="*/ 1311275 w 2085506"/>
                  <a:gd name="connsiteY17" fmla="*/ 982248 h 1752355"/>
                  <a:gd name="connsiteX18" fmla="*/ 1498755 w 2085506"/>
                  <a:gd name="connsiteY18" fmla="*/ 822228 h 1752355"/>
                  <a:gd name="connsiteX19" fmla="*/ 1564175 w 2085506"/>
                  <a:gd name="connsiteY19" fmla="*/ 750317 h 1752355"/>
                  <a:gd name="connsiteX20" fmla="*/ 1526567 w 2085506"/>
                  <a:gd name="connsiteY20" fmla="*/ 663253 h 1752355"/>
                  <a:gd name="connsiteX21" fmla="*/ 1525042 w 2085506"/>
                  <a:gd name="connsiteY21" fmla="*/ 291456 h 1752355"/>
                  <a:gd name="connsiteX22" fmla="*/ 1672989 w 2085506"/>
                  <a:gd name="connsiteY22" fmla="*/ 236416 h 1752355"/>
                  <a:gd name="connsiteX23" fmla="*/ 412517 w 2085506"/>
                  <a:gd name="connsiteY23" fmla="*/ 236416 h 1752355"/>
                  <a:gd name="connsiteX24" fmla="*/ 560464 w 2085506"/>
                  <a:gd name="connsiteY24" fmla="*/ 291456 h 1752355"/>
                  <a:gd name="connsiteX25" fmla="*/ 558939 w 2085506"/>
                  <a:gd name="connsiteY25" fmla="*/ 663253 h 1752355"/>
                  <a:gd name="connsiteX26" fmla="*/ 521331 w 2085506"/>
                  <a:gd name="connsiteY26" fmla="*/ 750317 h 1752355"/>
                  <a:gd name="connsiteX27" fmla="*/ 586751 w 2085506"/>
                  <a:gd name="connsiteY27" fmla="*/ 822228 h 1752355"/>
                  <a:gd name="connsiteX28" fmla="*/ 774231 w 2085506"/>
                  <a:gd name="connsiteY28" fmla="*/ 982248 h 1752355"/>
                  <a:gd name="connsiteX29" fmla="*/ 342504 w 2085506"/>
                  <a:gd name="connsiteY29" fmla="*/ 1348298 h 1752355"/>
                  <a:gd name="connsiteX30" fmla="*/ 50679 w 2085506"/>
                  <a:gd name="connsiteY30" fmla="*/ 1232884 h 1752355"/>
                  <a:gd name="connsiteX31" fmla="*/ 740 w 2085506"/>
                  <a:gd name="connsiteY31" fmla="*/ 1171632 h 1752355"/>
                  <a:gd name="connsiteX32" fmla="*/ 22682 w 2085506"/>
                  <a:gd name="connsiteY32" fmla="*/ 1028986 h 1752355"/>
                  <a:gd name="connsiteX33" fmla="*/ 238283 w 2085506"/>
                  <a:gd name="connsiteY33" fmla="*/ 822228 h 1752355"/>
                  <a:gd name="connsiteX34" fmla="*/ 303704 w 2085506"/>
                  <a:gd name="connsiteY34" fmla="*/ 750317 h 1752355"/>
                  <a:gd name="connsiteX35" fmla="*/ 266095 w 2085506"/>
                  <a:gd name="connsiteY35" fmla="*/ 663253 h 1752355"/>
                  <a:gd name="connsiteX36" fmla="*/ 264571 w 2085506"/>
                  <a:gd name="connsiteY36" fmla="*/ 291456 h 1752355"/>
                  <a:gd name="connsiteX37" fmla="*/ 412517 w 2085506"/>
                  <a:gd name="connsiteY37" fmla="*/ 236416 h 1752355"/>
                  <a:gd name="connsiteX38" fmla="*/ 1042984 w 2085506"/>
                  <a:gd name="connsiteY38" fmla="*/ 229 h 1752355"/>
                  <a:gd name="connsiteX39" fmla="*/ 1300270 w 2085506"/>
                  <a:gd name="connsiteY39" fmla="*/ 95947 h 1752355"/>
                  <a:gd name="connsiteX40" fmla="*/ 1297619 w 2085506"/>
                  <a:gd name="connsiteY40" fmla="*/ 742517 h 1752355"/>
                  <a:gd name="connsiteX41" fmla="*/ 1232216 w 2085506"/>
                  <a:gd name="connsiteY41" fmla="*/ 893926 h 1752355"/>
                  <a:gd name="connsiteX42" fmla="*/ 1345985 w 2085506"/>
                  <a:gd name="connsiteY42" fmla="*/ 1018982 h 1752355"/>
                  <a:gd name="connsiteX43" fmla="*/ 1720926 w 2085506"/>
                  <a:gd name="connsiteY43" fmla="*/ 1378544 h 1752355"/>
                  <a:gd name="connsiteX44" fmla="*/ 1759083 w 2085506"/>
                  <a:gd name="connsiteY44" fmla="*/ 1626611 h 1752355"/>
                  <a:gd name="connsiteX45" fmla="*/ 1672238 w 2085506"/>
                  <a:gd name="connsiteY45" fmla="*/ 1733131 h 1752355"/>
                  <a:gd name="connsiteX46" fmla="*/ 413730 w 2085506"/>
                  <a:gd name="connsiteY46" fmla="*/ 1733131 h 1752355"/>
                  <a:gd name="connsiteX47" fmla="*/ 326885 w 2085506"/>
                  <a:gd name="connsiteY47" fmla="*/ 1626611 h 1752355"/>
                  <a:gd name="connsiteX48" fmla="*/ 365042 w 2085506"/>
                  <a:gd name="connsiteY48" fmla="*/ 1378544 h 1752355"/>
                  <a:gd name="connsiteX49" fmla="*/ 739983 w 2085506"/>
                  <a:gd name="connsiteY49" fmla="*/ 1018982 h 1752355"/>
                  <a:gd name="connsiteX50" fmla="*/ 853752 w 2085506"/>
                  <a:gd name="connsiteY50" fmla="*/ 893926 h 1752355"/>
                  <a:gd name="connsiteX51" fmla="*/ 788349 w 2085506"/>
                  <a:gd name="connsiteY51" fmla="*/ 742517 h 1752355"/>
                  <a:gd name="connsiteX52" fmla="*/ 785698 w 2085506"/>
                  <a:gd name="connsiteY52" fmla="*/ 95947 h 1752355"/>
                  <a:gd name="connsiteX53" fmla="*/ 1042984 w 2085506"/>
                  <a:gd name="connsiteY53" fmla="*/ 229 h 1752355"/>
                  <a:gd name="connsiteX0" fmla="*/ 923919 w 2085506"/>
                  <a:gd name="connsiteY0" fmla="*/ 1068937 h 1746445"/>
                  <a:gd name="connsiteX1" fmla="*/ 1006950 w 2085506"/>
                  <a:gd name="connsiteY1" fmla="*/ 1168743 h 1746445"/>
                  <a:gd name="connsiteX2" fmla="*/ 933447 w 2085506"/>
                  <a:gd name="connsiteY2" fmla="*/ 1673774 h 1746445"/>
                  <a:gd name="connsiteX3" fmla="*/ 1038222 w 2085506"/>
                  <a:gd name="connsiteY3" fmla="*/ 1735567 h 1746445"/>
                  <a:gd name="connsiteX4" fmla="*/ 1152522 w 2085506"/>
                  <a:gd name="connsiteY4" fmla="*/ 1673774 h 1746445"/>
                  <a:gd name="connsiteX5" fmla="*/ 1074714 w 2085506"/>
                  <a:gd name="connsiteY5" fmla="*/ 1173917 h 1746445"/>
                  <a:gd name="connsiteX6" fmla="*/ 1162049 w 2085506"/>
                  <a:gd name="connsiteY6" fmla="*/ 1068937 h 1746445"/>
                  <a:gd name="connsiteX7" fmla="*/ 923919 w 2085506"/>
                  <a:gd name="connsiteY7" fmla="*/ 1068937 h 1746445"/>
                  <a:gd name="connsiteX8" fmla="*/ 1672989 w 2085506"/>
                  <a:gd name="connsiteY8" fmla="*/ 236416 h 1746445"/>
                  <a:gd name="connsiteX9" fmla="*/ 1820935 w 2085506"/>
                  <a:gd name="connsiteY9" fmla="*/ 291456 h 1746445"/>
                  <a:gd name="connsiteX10" fmla="*/ 1819411 w 2085506"/>
                  <a:gd name="connsiteY10" fmla="*/ 663253 h 1746445"/>
                  <a:gd name="connsiteX11" fmla="*/ 1781802 w 2085506"/>
                  <a:gd name="connsiteY11" fmla="*/ 750317 h 1746445"/>
                  <a:gd name="connsiteX12" fmla="*/ 1847223 w 2085506"/>
                  <a:gd name="connsiteY12" fmla="*/ 822228 h 1746445"/>
                  <a:gd name="connsiteX13" fmla="*/ 2062824 w 2085506"/>
                  <a:gd name="connsiteY13" fmla="*/ 1028986 h 1746445"/>
                  <a:gd name="connsiteX14" fmla="*/ 2084766 w 2085506"/>
                  <a:gd name="connsiteY14" fmla="*/ 1171632 h 1746445"/>
                  <a:gd name="connsiteX15" fmla="*/ 2034827 w 2085506"/>
                  <a:gd name="connsiteY15" fmla="*/ 1232884 h 1746445"/>
                  <a:gd name="connsiteX16" fmla="*/ 1743002 w 2085506"/>
                  <a:gd name="connsiteY16" fmla="*/ 1348298 h 1746445"/>
                  <a:gd name="connsiteX17" fmla="*/ 1311275 w 2085506"/>
                  <a:gd name="connsiteY17" fmla="*/ 982248 h 1746445"/>
                  <a:gd name="connsiteX18" fmla="*/ 1498755 w 2085506"/>
                  <a:gd name="connsiteY18" fmla="*/ 822228 h 1746445"/>
                  <a:gd name="connsiteX19" fmla="*/ 1564175 w 2085506"/>
                  <a:gd name="connsiteY19" fmla="*/ 750317 h 1746445"/>
                  <a:gd name="connsiteX20" fmla="*/ 1526567 w 2085506"/>
                  <a:gd name="connsiteY20" fmla="*/ 663253 h 1746445"/>
                  <a:gd name="connsiteX21" fmla="*/ 1525042 w 2085506"/>
                  <a:gd name="connsiteY21" fmla="*/ 291456 h 1746445"/>
                  <a:gd name="connsiteX22" fmla="*/ 1672989 w 2085506"/>
                  <a:gd name="connsiteY22" fmla="*/ 236416 h 1746445"/>
                  <a:gd name="connsiteX23" fmla="*/ 412517 w 2085506"/>
                  <a:gd name="connsiteY23" fmla="*/ 236416 h 1746445"/>
                  <a:gd name="connsiteX24" fmla="*/ 560464 w 2085506"/>
                  <a:gd name="connsiteY24" fmla="*/ 291456 h 1746445"/>
                  <a:gd name="connsiteX25" fmla="*/ 558939 w 2085506"/>
                  <a:gd name="connsiteY25" fmla="*/ 663253 h 1746445"/>
                  <a:gd name="connsiteX26" fmla="*/ 521331 w 2085506"/>
                  <a:gd name="connsiteY26" fmla="*/ 750317 h 1746445"/>
                  <a:gd name="connsiteX27" fmla="*/ 586751 w 2085506"/>
                  <a:gd name="connsiteY27" fmla="*/ 822228 h 1746445"/>
                  <a:gd name="connsiteX28" fmla="*/ 774231 w 2085506"/>
                  <a:gd name="connsiteY28" fmla="*/ 982248 h 1746445"/>
                  <a:gd name="connsiteX29" fmla="*/ 342504 w 2085506"/>
                  <a:gd name="connsiteY29" fmla="*/ 1348298 h 1746445"/>
                  <a:gd name="connsiteX30" fmla="*/ 50679 w 2085506"/>
                  <a:gd name="connsiteY30" fmla="*/ 1232884 h 1746445"/>
                  <a:gd name="connsiteX31" fmla="*/ 740 w 2085506"/>
                  <a:gd name="connsiteY31" fmla="*/ 1171632 h 1746445"/>
                  <a:gd name="connsiteX32" fmla="*/ 22682 w 2085506"/>
                  <a:gd name="connsiteY32" fmla="*/ 1028986 h 1746445"/>
                  <a:gd name="connsiteX33" fmla="*/ 238283 w 2085506"/>
                  <a:gd name="connsiteY33" fmla="*/ 822228 h 1746445"/>
                  <a:gd name="connsiteX34" fmla="*/ 303704 w 2085506"/>
                  <a:gd name="connsiteY34" fmla="*/ 750317 h 1746445"/>
                  <a:gd name="connsiteX35" fmla="*/ 266095 w 2085506"/>
                  <a:gd name="connsiteY35" fmla="*/ 663253 h 1746445"/>
                  <a:gd name="connsiteX36" fmla="*/ 264571 w 2085506"/>
                  <a:gd name="connsiteY36" fmla="*/ 291456 h 1746445"/>
                  <a:gd name="connsiteX37" fmla="*/ 412517 w 2085506"/>
                  <a:gd name="connsiteY37" fmla="*/ 236416 h 1746445"/>
                  <a:gd name="connsiteX38" fmla="*/ 1042984 w 2085506"/>
                  <a:gd name="connsiteY38" fmla="*/ 229 h 1746445"/>
                  <a:gd name="connsiteX39" fmla="*/ 1300270 w 2085506"/>
                  <a:gd name="connsiteY39" fmla="*/ 95947 h 1746445"/>
                  <a:gd name="connsiteX40" fmla="*/ 1297619 w 2085506"/>
                  <a:gd name="connsiteY40" fmla="*/ 742517 h 1746445"/>
                  <a:gd name="connsiteX41" fmla="*/ 1232216 w 2085506"/>
                  <a:gd name="connsiteY41" fmla="*/ 893926 h 1746445"/>
                  <a:gd name="connsiteX42" fmla="*/ 1345985 w 2085506"/>
                  <a:gd name="connsiteY42" fmla="*/ 1018982 h 1746445"/>
                  <a:gd name="connsiteX43" fmla="*/ 1720926 w 2085506"/>
                  <a:gd name="connsiteY43" fmla="*/ 1378544 h 1746445"/>
                  <a:gd name="connsiteX44" fmla="*/ 1759083 w 2085506"/>
                  <a:gd name="connsiteY44" fmla="*/ 1626611 h 1746445"/>
                  <a:gd name="connsiteX45" fmla="*/ 1672238 w 2085506"/>
                  <a:gd name="connsiteY45" fmla="*/ 1733131 h 1746445"/>
                  <a:gd name="connsiteX46" fmla="*/ 413730 w 2085506"/>
                  <a:gd name="connsiteY46" fmla="*/ 1733131 h 1746445"/>
                  <a:gd name="connsiteX47" fmla="*/ 326885 w 2085506"/>
                  <a:gd name="connsiteY47" fmla="*/ 1626611 h 1746445"/>
                  <a:gd name="connsiteX48" fmla="*/ 365042 w 2085506"/>
                  <a:gd name="connsiteY48" fmla="*/ 1378544 h 1746445"/>
                  <a:gd name="connsiteX49" fmla="*/ 739983 w 2085506"/>
                  <a:gd name="connsiteY49" fmla="*/ 1018982 h 1746445"/>
                  <a:gd name="connsiteX50" fmla="*/ 853752 w 2085506"/>
                  <a:gd name="connsiteY50" fmla="*/ 893926 h 1746445"/>
                  <a:gd name="connsiteX51" fmla="*/ 788349 w 2085506"/>
                  <a:gd name="connsiteY51" fmla="*/ 742517 h 1746445"/>
                  <a:gd name="connsiteX52" fmla="*/ 785698 w 2085506"/>
                  <a:gd name="connsiteY52" fmla="*/ 95947 h 1746445"/>
                  <a:gd name="connsiteX53" fmla="*/ 1042984 w 2085506"/>
                  <a:gd name="connsiteY53" fmla="*/ 229 h 1746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085506" h="1746445">
                    <a:moveTo>
                      <a:pt x="923919" y="1068937"/>
                    </a:moveTo>
                    <a:lnTo>
                      <a:pt x="1006950" y="1168743"/>
                    </a:lnTo>
                    <a:lnTo>
                      <a:pt x="933447" y="1673774"/>
                    </a:lnTo>
                    <a:lnTo>
                      <a:pt x="1038222" y="1735567"/>
                    </a:lnTo>
                    <a:lnTo>
                      <a:pt x="1152522" y="1673774"/>
                    </a:lnTo>
                    <a:lnTo>
                      <a:pt x="1074714" y="1173917"/>
                    </a:lnTo>
                    <a:lnTo>
                      <a:pt x="1162049" y="1068937"/>
                    </a:lnTo>
                    <a:lnTo>
                      <a:pt x="923919" y="1068937"/>
                    </a:lnTo>
                    <a:close/>
                    <a:moveTo>
                      <a:pt x="1672989" y="236416"/>
                    </a:moveTo>
                    <a:cubicBezTo>
                      <a:pt x="1729991" y="234645"/>
                      <a:pt x="1788645" y="250692"/>
                      <a:pt x="1820935" y="291456"/>
                    </a:cubicBezTo>
                    <a:cubicBezTo>
                      <a:pt x="1886549" y="374289"/>
                      <a:pt x="1896329" y="546953"/>
                      <a:pt x="1819411" y="663253"/>
                    </a:cubicBezTo>
                    <a:cubicBezTo>
                      <a:pt x="1802047" y="692856"/>
                      <a:pt x="1782198" y="710032"/>
                      <a:pt x="1781802" y="750317"/>
                    </a:cubicBezTo>
                    <a:cubicBezTo>
                      <a:pt x="1785433" y="786439"/>
                      <a:pt x="1812136" y="815345"/>
                      <a:pt x="1847223" y="822228"/>
                    </a:cubicBezTo>
                    <a:cubicBezTo>
                      <a:pt x="1981951" y="878546"/>
                      <a:pt x="2037815" y="946352"/>
                      <a:pt x="2062824" y="1028986"/>
                    </a:cubicBezTo>
                    <a:cubicBezTo>
                      <a:pt x="2079909" y="1069029"/>
                      <a:pt x="2088127" y="1116405"/>
                      <a:pt x="2084766" y="1171632"/>
                    </a:cubicBezTo>
                    <a:cubicBezTo>
                      <a:pt x="2080443" y="1194789"/>
                      <a:pt x="2076121" y="1200143"/>
                      <a:pt x="2034827" y="1232884"/>
                    </a:cubicBezTo>
                    <a:cubicBezTo>
                      <a:pt x="1938610" y="1303678"/>
                      <a:pt x="1839233" y="1339358"/>
                      <a:pt x="1743002" y="1348298"/>
                    </a:cubicBezTo>
                    <a:cubicBezTo>
                      <a:pt x="1670263" y="1154566"/>
                      <a:pt x="1523265" y="1036464"/>
                      <a:pt x="1311275" y="982248"/>
                    </a:cubicBezTo>
                    <a:cubicBezTo>
                      <a:pt x="1340966" y="918566"/>
                      <a:pt x="1388865" y="868163"/>
                      <a:pt x="1498755" y="822228"/>
                    </a:cubicBezTo>
                    <a:cubicBezTo>
                      <a:pt x="1533841" y="815345"/>
                      <a:pt x="1560544" y="786439"/>
                      <a:pt x="1564175" y="750317"/>
                    </a:cubicBezTo>
                    <a:cubicBezTo>
                      <a:pt x="1563780" y="710032"/>
                      <a:pt x="1543931" y="692856"/>
                      <a:pt x="1526567" y="663253"/>
                    </a:cubicBezTo>
                    <a:cubicBezTo>
                      <a:pt x="1449649" y="546953"/>
                      <a:pt x="1459429" y="374289"/>
                      <a:pt x="1525042" y="291456"/>
                    </a:cubicBezTo>
                    <a:cubicBezTo>
                      <a:pt x="1557332" y="250692"/>
                      <a:pt x="1615986" y="234645"/>
                      <a:pt x="1672989" y="236416"/>
                    </a:cubicBezTo>
                    <a:close/>
                    <a:moveTo>
                      <a:pt x="412517" y="236416"/>
                    </a:moveTo>
                    <a:cubicBezTo>
                      <a:pt x="469520" y="234645"/>
                      <a:pt x="528174" y="250692"/>
                      <a:pt x="560464" y="291456"/>
                    </a:cubicBezTo>
                    <a:cubicBezTo>
                      <a:pt x="626077" y="374289"/>
                      <a:pt x="635857" y="546953"/>
                      <a:pt x="558939" y="663253"/>
                    </a:cubicBezTo>
                    <a:cubicBezTo>
                      <a:pt x="541575" y="692856"/>
                      <a:pt x="521726" y="710032"/>
                      <a:pt x="521331" y="750317"/>
                    </a:cubicBezTo>
                    <a:cubicBezTo>
                      <a:pt x="524962" y="786439"/>
                      <a:pt x="551665" y="815345"/>
                      <a:pt x="586751" y="822228"/>
                    </a:cubicBezTo>
                    <a:cubicBezTo>
                      <a:pt x="696641" y="868163"/>
                      <a:pt x="744540" y="918566"/>
                      <a:pt x="774231" y="982248"/>
                    </a:cubicBezTo>
                    <a:cubicBezTo>
                      <a:pt x="562241" y="1036464"/>
                      <a:pt x="415243" y="1154566"/>
                      <a:pt x="342504" y="1348298"/>
                    </a:cubicBezTo>
                    <a:cubicBezTo>
                      <a:pt x="246273" y="1339358"/>
                      <a:pt x="146896" y="1303678"/>
                      <a:pt x="50679" y="1232884"/>
                    </a:cubicBezTo>
                    <a:cubicBezTo>
                      <a:pt x="9385" y="1200143"/>
                      <a:pt x="5063" y="1194789"/>
                      <a:pt x="740" y="1171632"/>
                    </a:cubicBezTo>
                    <a:cubicBezTo>
                      <a:pt x="-2621" y="1116405"/>
                      <a:pt x="5597" y="1069029"/>
                      <a:pt x="22682" y="1028986"/>
                    </a:cubicBezTo>
                    <a:cubicBezTo>
                      <a:pt x="47691" y="946352"/>
                      <a:pt x="103555" y="878546"/>
                      <a:pt x="238283" y="822228"/>
                    </a:cubicBezTo>
                    <a:cubicBezTo>
                      <a:pt x="273370" y="815345"/>
                      <a:pt x="300073" y="786439"/>
                      <a:pt x="303704" y="750317"/>
                    </a:cubicBezTo>
                    <a:cubicBezTo>
                      <a:pt x="303308" y="710032"/>
                      <a:pt x="283459" y="692856"/>
                      <a:pt x="266095" y="663253"/>
                    </a:cubicBezTo>
                    <a:cubicBezTo>
                      <a:pt x="189177" y="546953"/>
                      <a:pt x="198957" y="374289"/>
                      <a:pt x="264571" y="291456"/>
                    </a:cubicBezTo>
                    <a:cubicBezTo>
                      <a:pt x="296861" y="250692"/>
                      <a:pt x="355515" y="234645"/>
                      <a:pt x="412517" y="236416"/>
                    </a:cubicBezTo>
                    <a:close/>
                    <a:moveTo>
                      <a:pt x="1042984" y="229"/>
                    </a:moveTo>
                    <a:cubicBezTo>
                      <a:pt x="1142114" y="-2850"/>
                      <a:pt x="1244116" y="25056"/>
                      <a:pt x="1300270" y="95947"/>
                    </a:cubicBezTo>
                    <a:cubicBezTo>
                      <a:pt x="1414375" y="239997"/>
                      <a:pt x="1431383" y="540267"/>
                      <a:pt x="1297619" y="742517"/>
                    </a:cubicBezTo>
                    <a:cubicBezTo>
                      <a:pt x="1267422" y="793999"/>
                      <a:pt x="1232903" y="823869"/>
                      <a:pt x="1232216" y="893926"/>
                    </a:cubicBezTo>
                    <a:cubicBezTo>
                      <a:pt x="1238530" y="956743"/>
                      <a:pt x="1284968" y="1007012"/>
                      <a:pt x="1345985" y="1018982"/>
                    </a:cubicBezTo>
                    <a:cubicBezTo>
                      <a:pt x="1580284" y="1116921"/>
                      <a:pt x="1677433" y="1234839"/>
                      <a:pt x="1720926" y="1378544"/>
                    </a:cubicBezTo>
                    <a:cubicBezTo>
                      <a:pt x="1750637" y="1448180"/>
                      <a:pt x="1764928" y="1530569"/>
                      <a:pt x="1759083" y="1626611"/>
                    </a:cubicBezTo>
                    <a:cubicBezTo>
                      <a:pt x="1751566" y="1666881"/>
                      <a:pt x="1744049" y="1676193"/>
                      <a:pt x="1672238" y="1733131"/>
                    </a:cubicBezTo>
                    <a:cubicBezTo>
                      <a:pt x="1448013" y="1750884"/>
                      <a:pt x="637956" y="1750884"/>
                      <a:pt x="413730" y="1733131"/>
                    </a:cubicBezTo>
                    <a:cubicBezTo>
                      <a:pt x="341919" y="1676193"/>
                      <a:pt x="334402" y="1666881"/>
                      <a:pt x="326885" y="1626611"/>
                    </a:cubicBezTo>
                    <a:cubicBezTo>
                      <a:pt x="321040" y="1530569"/>
                      <a:pt x="335331" y="1448180"/>
                      <a:pt x="365042" y="1378544"/>
                    </a:cubicBezTo>
                    <a:cubicBezTo>
                      <a:pt x="408535" y="1234839"/>
                      <a:pt x="505684" y="1116921"/>
                      <a:pt x="739983" y="1018982"/>
                    </a:cubicBezTo>
                    <a:cubicBezTo>
                      <a:pt x="801000" y="1007012"/>
                      <a:pt x="847438" y="956743"/>
                      <a:pt x="853752" y="893926"/>
                    </a:cubicBezTo>
                    <a:cubicBezTo>
                      <a:pt x="853065" y="823869"/>
                      <a:pt x="818546" y="793999"/>
                      <a:pt x="788349" y="742517"/>
                    </a:cubicBezTo>
                    <a:cubicBezTo>
                      <a:pt x="654585" y="540267"/>
                      <a:pt x="671593" y="239997"/>
                      <a:pt x="785698" y="95947"/>
                    </a:cubicBezTo>
                    <a:cubicBezTo>
                      <a:pt x="841852" y="25056"/>
                      <a:pt x="943854" y="-2850"/>
                      <a:pt x="1042984" y="22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597"/>
                <a:endParaRPr lang="en-US" sz="1224" dirty="0" err="1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D89DADAD-4E30-4F8D-B1F3-B144DBE85A52}"/>
                  </a:ext>
                </a:extLst>
              </p:cNvPr>
              <p:cNvSpPr txBox="1"/>
              <p:nvPr/>
            </p:nvSpPr>
            <p:spPr>
              <a:xfrm>
                <a:off x="6359800" y="5988237"/>
                <a:ext cx="578161" cy="11298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</p:spPr>
            <p:txBody>
              <a:bodyPr wrap="square" lIns="46630" tIns="0" rIns="0" bIns="0" rtlCol="0">
                <a:sp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816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</a:rPr>
                  <a:t>3</a:t>
                </a:r>
                <a:r>
                  <a:rPr lang="en-US" sz="816" baseline="30000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</a:rPr>
                  <a:t>rd</a:t>
                </a:r>
                <a:r>
                  <a:rPr lang="en-US" sz="816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</a:rPr>
                  <a:t> Party</a:t>
                </a:r>
              </a:p>
            </p:txBody>
          </p:sp>
        </p:grpSp>
      </p:grpSp>
      <p:sp>
        <p:nvSpPr>
          <p:cNvPr id="583" name="Freeform: Shape 582">
            <a:extLst>
              <a:ext uri="{FF2B5EF4-FFF2-40B4-BE49-F238E27FC236}">
                <a16:creationId xmlns:a16="http://schemas.microsoft.com/office/drawing/2014/main" id="{E723B628-7348-4030-8198-6A6409E55AB6}"/>
              </a:ext>
            </a:extLst>
          </p:cNvPr>
          <p:cNvSpPr/>
          <p:nvPr/>
        </p:nvSpPr>
        <p:spPr bwMode="auto">
          <a:xfrm flipH="1">
            <a:off x="6348864" y="3374210"/>
            <a:ext cx="362679" cy="1936447"/>
          </a:xfrm>
          <a:custGeom>
            <a:avLst/>
            <a:gdLst>
              <a:gd name="connsiteX0" fmla="*/ 0 w 355600"/>
              <a:gd name="connsiteY0" fmla="*/ 0 h 1898650"/>
              <a:gd name="connsiteX1" fmla="*/ 0 w 355600"/>
              <a:gd name="connsiteY1" fmla="*/ 381000 h 1898650"/>
              <a:gd name="connsiteX2" fmla="*/ 355600 w 355600"/>
              <a:gd name="connsiteY2" fmla="*/ 381000 h 1898650"/>
              <a:gd name="connsiteX3" fmla="*/ 355600 w 355600"/>
              <a:gd name="connsiteY3" fmla="*/ 1898650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600" h="1898650">
                <a:moveTo>
                  <a:pt x="0" y="0"/>
                </a:moveTo>
                <a:lnTo>
                  <a:pt x="0" y="381000"/>
                </a:lnTo>
                <a:lnTo>
                  <a:pt x="355600" y="381000"/>
                </a:lnTo>
                <a:lnTo>
                  <a:pt x="355600" y="1898650"/>
                </a:lnTo>
              </a:path>
            </a:pathLst>
          </a:custGeom>
          <a:noFill/>
          <a:ln w="3175" cap="flat">
            <a:solidFill>
              <a:schemeClr val="tx1">
                <a:lumMod val="75000"/>
              </a:scheme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B8958EC-95EE-43E3-8894-B0899FF8A109}"/>
              </a:ext>
            </a:extLst>
          </p:cNvPr>
          <p:cNvSpPr/>
          <p:nvPr/>
        </p:nvSpPr>
        <p:spPr bwMode="auto">
          <a:xfrm>
            <a:off x="6962928" y="3374210"/>
            <a:ext cx="362679" cy="1936447"/>
          </a:xfrm>
          <a:custGeom>
            <a:avLst/>
            <a:gdLst>
              <a:gd name="connsiteX0" fmla="*/ 0 w 355600"/>
              <a:gd name="connsiteY0" fmla="*/ 0 h 1898650"/>
              <a:gd name="connsiteX1" fmla="*/ 0 w 355600"/>
              <a:gd name="connsiteY1" fmla="*/ 381000 h 1898650"/>
              <a:gd name="connsiteX2" fmla="*/ 355600 w 355600"/>
              <a:gd name="connsiteY2" fmla="*/ 381000 h 1898650"/>
              <a:gd name="connsiteX3" fmla="*/ 355600 w 355600"/>
              <a:gd name="connsiteY3" fmla="*/ 1898650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600" h="1898650">
                <a:moveTo>
                  <a:pt x="0" y="0"/>
                </a:moveTo>
                <a:lnTo>
                  <a:pt x="0" y="381000"/>
                </a:lnTo>
                <a:lnTo>
                  <a:pt x="355600" y="381000"/>
                </a:lnTo>
                <a:lnTo>
                  <a:pt x="355600" y="1898650"/>
                </a:lnTo>
              </a:path>
            </a:pathLst>
          </a:custGeom>
          <a:noFill/>
          <a:ln w="3175" cap="flat">
            <a:solidFill>
              <a:schemeClr val="tx1">
                <a:lumMod val="75000"/>
              </a:scheme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Bot Framework? </a:t>
            </a:r>
          </a:p>
        </p:txBody>
      </p:sp>
      <p:sp>
        <p:nvSpPr>
          <p:cNvPr id="220" name="Freeform 19">
            <a:extLst>
              <a:ext uri="{FF2B5EF4-FFF2-40B4-BE49-F238E27FC236}">
                <a16:creationId xmlns:a16="http://schemas.microsoft.com/office/drawing/2014/main" id="{46969F66-6F21-4B01-84B4-292605B0B112}"/>
              </a:ext>
            </a:extLst>
          </p:cNvPr>
          <p:cNvSpPr>
            <a:spLocks/>
          </p:cNvSpPr>
          <p:nvPr/>
        </p:nvSpPr>
        <p:spPr bwMode="auto">
          <a:xfrm>
            <a:off x="8293167" y="2800695"/>
            <a:ext cx="1195163" cy="1380091"/>
          </a:xfrm>
          <a:custGeom>
            <a:avLst/>
            <a:gdLst>
              <a:gd name="T0" fmla="*/ 332 w 333"/>
              <a:gd name="T1" fmla="*/ 27 h 388"/>
              <a:gd name="T2" fmla="*/ 314 w 333"/>
              <a:gd name="T3" fmla="*/ 0 h 388"/>
              <a:gd name="T4" fmla="*/ 19 w 333"/>
              <a:gd name="T5" fmla="*/ 0 h 388"/>
              <a:gd name="T6" fmla="*/ 1 w 333"/>
              <a:gd name="T7" fmla="*/ 27 h 388"/>
              <a:gd name="T8" fmla="*/ 15 w 333"/>
              <a:gd name="T9" fmla="*/ 361 h 388"/>
              <a:gd name="T10" fmla="*/ 36 w 333"/>
              <a:gd name="T11" fmla="*/ 388 h 388"/>
              <a:gd name="T12" fmla="*/ 298 w 333"/>
              <a:gd name="T13" fmla="*/ 388 h 388"/>
              <a:gd name="T14" fmla="*/ 318 w 333"/>
              <a:gd name="T15" fmla="*/ 361 h 388"/>
              <a:gd name="T16" fmla="*/ 332 w 333"/>
              <a:gd name="T17" fmla="*/ 27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3" h="388">
                <a:moveTo>
                  <a:pt x="332" y="27"/>
                </a:moveTo>
                <a:cubicBezTo>
                  <a:pt x="333" y="12"/>
                  <a:pt x="325" y="0"/>
                  <a:pt x="314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8" y="0"/>
                  <a:pt x="0" y="12"/>
                  <a:pt x="1" y="27"/>
                </a:cubicBezTo>
                <a:cubicBezTo>
                  <a:pt x="15" y="361"/>
                  <a:pt x="15" y="361"/>
                  <a:pt x="15" y="361"/>
                </a:cubicBezTo>
                <a:cubicBezTo>
                  <a:pt x="16" y="376"/>
                  <a:pt x="25" y="388"/>
                  <a:pt x="36" y="388"/>
                </a:cubicBezTo>
                <a:cubicBezTo>
                  <a:pt x="298" y="388"/>
                  <a:pt x="298" y="388"/>
                  <a:pt x="298" y="388"/>
                </a:cubicBezTo>
                <a:cubicBezTo>
                  <a:pt x="308" y="388"/>
                  <a:pt x="317" y="376"/>
                  <a:pt x="318" y="361"/>
                </a:cubicBezTo>
                <a:lnTo>
                  <a:pt x="332" y="2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21" name="Freeform 20">
            <a:extLst>
              <a:ext uri="{FF2B5EF4-FFF2-40B4-BE49-F238E27FC236}">
                <a16:creationId xmlns:a16="http://schemas.microsoft.com/office/drawing/2014/main" id="{6E205EE7-CED2-4BD6-A9AA-352F9D6E2D4A}"/>
              </a:ext>
            </a:extLst>
          </p:cNvPr>
          <p:cNvSpPr>
            <a:spLocks/>
          </p:cNvSpPr>
          <p:nvPr/>
        </p:nvSpPr>
        <p:spPr bwMode="auto">
          <a:xfrm>
            <a:off x="8530931" y="2512209"/>
            <a:ext cx="383593" cy="312792"/>
          </a:xfrm>
          <a:custGeom>
            <a:avLst/>
            <a:gdLst>
              <a:gd name="T0" fmla="*/ 363 w 363"/>
              <a:gd name="T1" fmla="*/ 27 h 296"/>
              <a:gd name="T2" fmla="*/ 363 w 363"/>
              <a:gd name="T3" fmla="*/ 236 h 296"/>
              <a:gd name="T4" fmla="*/ 190 w 363"/>
              <a:gd name="T5" fmla="*/ 236 h 296"/>
              <a:gd name="T6" fmla="*/ 0 w 363"/>
              <a:gd name="T7" fmla="*/ 296 h 296"/>
              <a:gd name="T8" fmla="*/ 162 w 363"/>
              <a:gd name="T9" fmla="*/ 0 h 296"/>
              <a:gd name="T10" fmla="*/ 363 w 363"/>
              <a:gd name="T11" fmla="*/ 0 h 296"/>
              <a:gd name="T12" fmla="*/ 363 w 363"/>
              <a:gd name="T13" fmla="*/ 2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3" h="296">
                <a:moveTo>
                  <a:pt x="363" y="27"/>
                </a:moveTo>
                <a:lnTo>
                  <a:pt x="363" y="236"/>
                </a:lnTo>
                <a:lnTo>
                  <a:pt x="190" y="236"/>
                </a:lnTo>
                <a:lnTo>
                  <a:pt x="0" y="296"/>
                </a:lnTo>
                <a:lnTo>
                  <a:pt x="162" y="0"/>
                </a:lnTo>
                <a:lnTo>
                  <a:pt x="363" y="0"/>
                </a:lnTo>
                <a:lnTo>
                  <a:pt x="363" y="2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22" name="Freeform 21">
            <a:extLst>
              <a:ext uri="{FF2B5EF4-FFF2-40B4-BE49-F238E27FC236}">
                <a16:creationId xmlns:a16="http://schemas.microsoft.com/office/drawing/2014/main" id="{06EEB4FE-C2FE-4A72-AA22-D94352AF47DB}"/>
              </a:ext>
            </a:extLst>
          </p:cNvPr>
          <p:cNvSpPr>
            <a:spLocks/>
          </p:cNvSpPr>
          <p:nvPr/>
        </p:nvSpPr>
        <p:spPr bwMode="auto">
          <a:xfrm>
            <a:off x="8914524" y="2512209"/>
            <a:ext cx="386763" cy="312792"/>
          </a:xfrm>
          <a:custGeom>
            <a:avLst/>
            <a:gdLst>
              <a:gd name="T0" fmla="*/ 0 w 366"/>
              <a:gd name="T1" fmla="*/ 27 h 296"/>
              <a:gd name="T2" fmla="*/ 0 w 366"/>
              <a:gd name="T3" fmla="*/ 236 h 296"/>
              <a:gd name="T4" fmla="*/ 176 w 366"/>
              <a:gd name="T5" fmla="*/ 236 h 296"/>
              <a:gd name="T6" fmla="*/ 366 w 366"/>
              <a:gd name="T7" fmla="*/ 296 h 296"/>
              <a:gd name="T8" fmla="*/ 203 w 366"/>
              <a:gd name="T9" fmla="*/ 0 h 296"/>
              <a:gd name="T10" fmla="*/ 0 w 366"/>
              <a:gd name="T11" fmla="*/ 0 h 296"/>
              <a:gd name="T12" fmla="*/ 0 w 366"/>
              <a:gd name="T13" fmla="*/ 2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6" h="296">
                <a:moveTo>
                  <a:pt x="0" y="27"/>
                </a:moveTo>
                <a:lnTo>
                  <a:pt x="0" y="236"/>
                </a:lnTo>
                <a:lnTo>
                  <a:pt x="176" y="236"/>
                </a:lnTo>
                <a:lnTo>
                  <a:pt x="366" y="296"/>
                </a:lnTo>
                <a:lnTo>
                  <a:pt x="203" y="0"/>
                </a:lnTo>
                <a:lnTo>
                  <a:pt x="0" y="0"/>
                </a:lnTo>
                <a:lnTo>
                  <a:pt x="0" y="2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23" name="Freeform 22">
            <a:extLst>
              <a:ext uri="{FF2B5EF4-FFF2-40B4-BE49-F238E27FC236}">
                <a16:creationId xmlns:a16="http://schemas.microsoft.com/office/drawing/2014/main" id="{6A92CC9F-12C1-4A2C-B5DA-A1B407250A87}"/>
              </a:ext>
            </a:extLst>
          </p:cNvPr>
          <p:cNvSpPr>
            <a:spLocks/>
          </p:cNvSpPr>
          <p:nvPr/>
        </p:nvSpPr>
        <p:spPr bwMode="auto">
          <a:xfrm>
            <a:off x="9398507" y="1932062"/>
            <a:ext cx="136319" cy="256786"/>
          </a:xfrm>
          <a:custGeom>
            <a:avLst/>
            <a:gdLst>
              <a:gd name="T0" fmla="*/ 0 w 38"/>
              <a:gd name="T1" fmla="*/ 0 h 72"/>
              <a:gd name="T2" fmla="*/ 2 w 38"/>
              <a:gd name="T3" fmla="*/ 0 h 72"/>
              <a:gd name="T4" fmla="*/ 38 w 38"/>
              <a:gd name="T5" fmla="*/ 36 h 72"/>
              <a:gd name="T6" fmla="*/ 2 w 38"/>
              <a:gd name="T7" fmla="*/ 72 h 72"/>
              <a:gd name="T8" fmla="*/ 0 w 38"/>
              <a:gd name="T9" fmla="*/ 72 h 72"/>
              <a:gd name="T10" fmla="*/ 0 w 38"/>
              <a:gd name="T11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72">
                <a:moveTo>
                  <a:pt x="0" y="0"/>
                </a:moveTo>
                <a:cubicBezTo>
                  <a:pt x="1" y="0"/>
                  <a:pt x="1" y="0"/>
                  <a:pt x="2" y="0"/>
                </a:cubicBezTo>
                <a:cubicBezTo>
                  <a:pt x="22" y="0"/>
                  <a:pt x="38" y="16"/>
                  <a:pt x="38" y="36"/>
                </a:cubicBezTo>
                <a:cubicBezTo>
                  <a:pt x="38" y="56"/>
                  <a:pt x="22" y="72"/>
                  <a:pt x="2" y="72"/>
                </a:cubicBezTo>
                <a:cubicBezTo>
                  <a:pt x="1" y="72"/>
                  <a:pt x="1" y="72"/>
                  <a:pt x="0" y="72"/>
                </a:cubicBez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24" name="Freeform 23">
            <a:extLst>
              <a:ext uri="{FF2B5EF4-FFF2-40B4-BE49-F238E27FC236}">
                <a16:creationId xmlns:a16="http://schemas.microsoft.com/office/drawing/2014/main" id="{731CA5B4-B5E9-4FD3-8EDB-29D4F4533B78}"/>
              </a:ext>
            </a:extLst>
          </p:cNvPr>
          <p:cNvSpPr>
            <a:spLocks/>
          </p:cNvSpPr>
          <p:nvPr/>
        </p:nvSpPr>
        <p:spPr bwMode="auto">
          <a:xfrm>
            <a:off x="8297393" y="1932062"/>
            <a:ext cx="136319" cy="256786"/>
          </a:xfrm>
          <a:custGeom>
            <a:avLst/>
            <a:gdLst>
              <a:gd name="T0" fmla="*/ 38 w 38"/>
              <a:gd name="T1" fmla="*/ 0 h 72"/>
              <a:gd name="T2" fmla="*/ 36 w 38"/>
              <a:gd name="T3" fmla="*/ 0 h 72"/>
              <a:gd name="T4" fmla="*/ 0 w 38"/>
              <a:gd name="T5" fmla="*/ 36 h 72"/>
              <a:gd name="T6" fmla="*/ 36 w 38"/>
              <a:gd name="T7" fmla="*/ 72 h 72"/>
              <a:gd name="T8" fmla="*/ 38 w 38"/>
              <a:gd name="T9" fmla="*/ 72 h 72"/>
              <a:gd name="T10" fmla="*/ 38 w 38"/>
              <a:gd name="T11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72">
                <a:moveTo>
                  <a:pt x="38" y="0"/>
                </a:moveTo>
                <a:cubicBezTo>
                  <a:pt x="37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56"/>
                  <a:pt x="16" y="72"/>
                  <a:pt x="36" y="72"/>
                </a:cubicBezTo>
                <a:cubicBezTo>
                  <a:pt x="36" y="72"/>
                  <a:pt x="37" y="72"/>
                  <a:pt x="38" y="72"/>
                </a:cubicBezTo>
                <a:lnTo>
                  <a:pt x="38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25" name="Oval 24">
            <a:extLst>
              <a:ext uri="{FF2B5EF4-FFF2-40B4-BE49-F238E27FC236}">
                <a16:creationId xmlns:a16="http://schemas.microsoft.com/office/drawing/2014/main" id="{5803D4A5-7A09-4DF0-9141-82A7F0CD8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7216" y="1519938"/>
            <a:ext cx="1054619" cy="1041936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26" name="Freeform 25">
            <a:extLst>
              <a:ext uri="{FF2B5EF4-FFF2-40B4-BE49-F238E27FC236}">
                <a16:creationId xmlns:a16="http://schemas.microsoft.com/office/drawing/2014/main" id="{2301DDBD-30EE-43EA-94C8-5F75401823C7}"/>
              </a:ext>
            </a:extLst>
          </p:cNvPr>
          <p:cNvSpPr>
            <a:spLocks/>
          </p:cNvSpPr>
          <p:nvPr/>
        </p:nvSpPr>
        <p:spPr bwMode="auto">
          <a:xfrm>
            <a:off x="8490775" y="1846467"/>
            <a:ext cx="843272" cy="431146"/>
          </a:xfrm>
          <a:custGeom>
            <a:avLst/>
            <a:gdLst>
              <a:gd name="T0" fmla="*/ 0 w 235"/>
              <a:gd name="T1" fmla="*/ 26 h 121"/>
              <a:gd name="T2" fmla="*/ 112 w 235"/>
              <a:gd name="T3" fmla="*/ 0 h 121"/>
              <a:gd name="T4" fmla="*/ 235 w 235"/>
              <a:gd name="T5" fmla="*/ 26 h 121"/>
              <a:gd name="T6" fmla="*/ 235 w 235"/>
              <a:gd name="T7" fmla="*/ 71 h 121"/>
              <a:gd name="T8" fmla="*/ 118 w 235"/>
              <a:gd name="T9" fmla="*/ 121 h 121"/>
              <a:gd name="T10" fmla="*/ 0 w 235"/>
              <a:gd name="T11" fmla="*/ 67 h 121"/>
              <a:gd name="T12" fmla="*/ 0 w 235"/>
              <a:gd name="T13" fmla="*/ 26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121">
                <a:moveTo>
                  <a:pt x="0" y="26"/>
                </a:moveTo>
                <a:cubicBezTo>
                  <a:pt x="0" y="26"/>
                  <a:pt x="29" y="0"/>
                  <a:pt x="112" y="0"/>
                </a:cubicBezTo>
                <a:cubicBezTo>
                  <a:pt x="195" y="0"/>
                  <a:pt x="235" y="26"/>
                  <a:pt x="235" y="26"/>
                </a:cubicBezTo>
                <a:cubicBezTo>
                  <a:pt x="235" y="71"/>
                  <a:pt x="235" y="71"/>
                  <a:pt x="235" y="71"/>
                </a:cubicBezTo>
                <a:cubicBezTo>
                  <a:pt x="235" y="71"/>
                  <a:pt x="205" y="121"/>
                  <a:pt x="118" y="121"/>
                </a:cubicBezTo>
                <a:cubicBezTo>
                  <a:pt x="32" y="120"/>
                  <a:pt x="0" y="67"/>
                  <a:pt x="0" y="67"/>
                </a:cubicBezTo>
                <a:lnTo>
                  <a:pt x="0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28" name="Oval 26">
            <a:extLst>
              <a:ext uri="{FF2B5EF4-FFF2-40B4-BE49-F238E27FC236}">
                <a16:creationId xmlns:a16="http://schemas.microsoft.com/office/drawing/2014/main" id="{E5C0A17D-3930-4AB5-835A-9033A4BF9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9518" y="2369548"/>
            <a:ext cx="58120" cy="5706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29" name="Oval 27">
            <a:extLst>
              <a:ext uri="{FF2B5EF4-FFF2-40B4-BE49-F238E27FC236}">
                <a16:creationId xmlns:a16="http://schemas.microsoft.com/office/drawing/2014/main" id="{2577C851-2E61-4EDD-A6DD-42B7A7308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1410" y="2369548"/>
            <a:ext cx="57064" cy="5706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0" name="Freeform 28">
            <a:extLst>
              <a:ext uri="{FF2B5EF4-FFF2-40B4-BE49-F238E27FC236}">
                <a16:creationId xmlns:a16="http://schemas.microsoft.com/office/drawing/2014/main" id="{F936DEDB-935B-402D-A524-9DCFA0A984E8}"/>
              </a:ext>
            </a:extLst>
          </p:cNvPr>
          <p:cNvSpPr>
            <a:spLocks/>
          </p:cNvSpPr>
          <p:nvPr/>
        </p:nvSpPr>
        <p:spPr bwMode="auto">
          <a:xfrm>
            <a:off x="8738050" y="2398081"/>
            <a:ext cx="351892" cy="35929"/>
          </a:xfrm>
          <a:custGeom>
            <a:avLst/>
            <a:gdLst>
              <a:gd name="T0" fmla="*/ 0 w 98"/>
              <a:gd name="T1" fmla="*/ 1 h 10"/>
              <a:gd name="T2" fmla="*/ 52 w 98"/>
              <a:gd name="T3" fmla="*/ 8 h 10"/>
              <a:gd name="T4" fmla="*/ 98 w 98"/>
              <a:gd name="T5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8" h="10">
                <a:moveTo>
                  <a:pt x="0" y="1"/>
                </a:moveTo>
                <a:cubicBezTo>
                  <a:pt x="0" y="1"/>
                  <a:pt x="16" y="10"/>
                  <a:pt x="52" y="8"/>
                </a:cubicBezTo>
                <a:cubicBezTo>
                  <a:pt x="88" y="6"/>
                  <a:pt x="98" y="0"/>
                  <a:pt x="98" y="0"/>
                </a:cubicBezTo>
              </a:path>
            </a:pathLst>
          </a:custGeom>
          <a:noFill/>
          <a:ln w="2222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1" name="Oval 29">
            <a:extLst>
              <a:ext uri="{FF2B5EF4-FFF2-40B4-BE49-F238E27FC236}">
                <a16:creationId xmlns:a16="http://schemas.microsoft.com/office/drawing/2014/main" id="{31EA6F69-B4EB-4759-9E04-CD6D6579E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8562" y="1953197"/>
            <a:ext cx="179644" cy="178588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2" name="Oval 30">
            <a:extLst>
              <a:ext uri="{FF2B5EF4-FFF2-40B4-BE49-F238E27FC236}">
                <a16:creationId xmlns:a16="http://schemas.microsoft.com/office/drawing/2014/main" id="{BB0BDE76-5E5D-4407-8BA9-8CBB6A618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5626" y="2010261"/>
            <a:ext cx="64461" cy="6446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3" name="Oval 31">
            <a:extLst>
              <a:ext uri="{FF2B5EF4-FFF2-40B4-BE49-F238E27FC236}">
                <a16:creationId xmlns:a16="http://schemas.microsoft.com/office/drawing/2014/main" id="{676E88EA-6528-48C9-BD12-7BAED371B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4581" y="1953197"/>
            <a:ext cx="179644" cy="178588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4" name="Oval 32">
            <a:extLst>
              <a:ext uri="{FF2B5EF4-FFF2-40B4-BE49-F238E27FC236}">
                <a16:creationId xmlns:a16="http://schemas.microsoft.com/office/drawing/2014/main" id="{398B5C1A-7C57-4CFD-8D38-7A68C49F4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2701" y="2010261"/>
            <a:ext cx="64461" cy="6446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5" name="Freeform 33">
            <a:extLst>
              <a:ext uri="{FF2B5EF4-FFF2-40B4-BE49-F238E27FC236}">
                <a16:creationId xmlns:a16="http://schemas.microsoft.com/office/drawing/2014/main" id="{807D555E-9226-4BBC-BFB0-478A82897C52}"/>
              </a:ext>
            </a:extLst>
          </p:cNvPr>
          <p:cNvSpPr>
            <a:spLocks/>
          </p:cNvSpPr>
          <p:nvPr/>
        </p:nvSpPr>
        <p:spPr bwMode="auto">
          <a:xfrm>
            <a:off x="8279429" y="2650639"/>
            <a:ext cx="1273362" cy="1113795"/>
          </a:xfrm>
          <a:custGeom>
            <a:avLst/>
            <a:gdLst>
              <a:gd name="T0" fmla="*/ 32 w 355"/>
              <a:gd name="T1" fmla="*/ 26 h 313"/>
              <a:gd name="T2" fmla="*/ 179 w 355"/>
              <a:gd name="T3" fmla="*/ 1 h 313"/>
              <a:gd name="T4" fmla="*/ 355 w 355"/>
              <a:gd name="T5" fmla="*/ 41 h 313"/>
              <a:gd name="T6" fmla="*/ 179 w 355"/>
              <a:gd name="T7" fmla="*/ 308 h 313"/>
              <a:gd name="T8" fmla="*/ 0 w 355"/>
              <a:gd name="T9" fmla="*/ 38 h 313"/>
              <a:gd name="T10" fmla="*/ 32 w 355"/>
              <a:gd name="T11" fmla="*/ 2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5" h="313">
                <a:moveTo>
                  <a:pt x="32" y="26"/>
                </a:moveTo>
                <a:cubicBezTo>
                  <a:pt x="32" y="26"/>
                  <a:pt x="78" y="0"/>
                  <a:pt x="179" y="1"/>
                </a:cubicBezTo>
                <a:cubicBezTo>
                  <a:pt x="281" y="2"/>
                  <a:pt x="355" y="41"/>
                  <a:pt x="355" y="41"/>
                </a:cubicBezTo>
                <a:cubicBezTo>
                  <a:pt x="355" y="41"/>
                  <a:pt x="324" y="302"/>
                  <a:pt x="179" y="308"/>
                </a:cubicBezTo>
                <a:cubicBezTo>
                  <a:pt x="35" y="313"/>
                  <a:pt x="0" y="38"/>
                  <a:pt x="0" y="38"/>
                </a:cubicBezTo>
                <a:lnTo>
                  <a:pt x="32" y="26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6" name="Freeform 36">
            <a:extLst>
              <a:ext uri="{FF2B5EF4-FFF2-40B4-BE49-F238E27FC236}">
                <a16:creationId xmlns:a16="http://schemas.microsoft.com/office/drawing/2014/main" id="{E2769765-DA97-4957-BE13-D134ECF3FC45}"/>
              </a:ext>
            </a:extLst>
          </p:cNvPr>
          <p:cNvSpPr>
            <a:spLocks/>
          </p:cNvSpPr>
          <p:nvPr/>
        </p:nvSpPr>
        <p:spPr bwMode="auto">
          <a:xfrm>
            <a:off x="8354457" y="4394245"/>
            <a:ext cx="262069" cy="277921"/>
          </a:xfrm>
          <a:custGeom>
            <a:avLst/>
            <a:gdLst>
              <a:gd name="T0" fmla="*/ 0 w 73"/>
              <a:gd name="T1" fmla="*/ 11 h 78"/>
              <a:gd name="T2" fmla="*/ 12 w 73"/>
              <a:gd name="T3" fmla="*/ 4 h 78"/>
              <a:gd name="T4" fmla="*/ 29 w 73"/>
              <a:gd name="T5" fmla="*/ 12 h 78"/>
              <a:gd name="T6" fmla="*/ 48 w 73"/>
              <a:gd name="T7" fmla="*/ 30 h 78"/>
              <a:gd name="T8" fmla="*/ 70 w 73"/>
              <a:gd name="T9" fmla="*/ 67 h 78"/>
              <a:gd name="T10" fmla="*/ 63 w 73"/>
              <a:gd name="T11" fmla="*/ 78 h 78"/>
              <a:gd name="T12" fmla="*/ 13 w 73"/>
              <a:gd name="T13" fmla="*/ 78 h 78"/>
              <a:gd name="T14" fmla="*/ 0 w 73"/>
              <a:gd name="T15" fmla="*/ 65 h 78"/>
              <a:gd name="T16" fmla="*/ 0 w 73"/>
              <a:gd name="T17" fmla="*/ 1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78">
                <a:moveTo>
                  <a:pt x="0" y="11"/>
                </a:moveTo>
                <a:cubicBezTo>
                  <a:pt x="0" y="4"/>
                  <a:pt x="6" y="0"/>
                  <a:pt x="12" y="4"/>
                </a:cubicBezTo>
                <a:cubicBezTo>
                  <a:pt x="29" y="12"/>
                  <a:pt x="29" y="12"/>
                  <a:pt x="29" y="12"/>
                </a:cubicBezTo>
                <a:cubicBezTo>
                  <a:pt x="36" y="16"/>
                  <a:pt x="44" y="23"/>
                  <a:pt x="48" y="30"/>
                </a:cubicBezTo>
                <a:cubicBezTo>
                  <a:pt x="70" y="67"/>
                  <a:pt x="70" y="67"/>
                  <a:pt x="70" y="67"/>
                </a:cubicBezTo>
                <a:cubicBezTo>
                  <a:pt x="73" y="73"/>
                  <a:pt x="70" y="78"/>
                  <a:pt x="63" y="78"/>
                </a:cubicBezTo>
                <a:cubicBezTo>
                  <a:pt x="13" y="78"/>
                  <a:pt x="13" y="78"/>
                  <a:pt x="13" y="78"/>
                </a:cubicBezTo>
                <a:cubicBezTo>
                  <a:pt x="6" y="78"/>
                  <a:pt x="0" y="73"/>
                  <a:pt x="0" y="65"/>
                </a:cubicBezTo>
                <a:lnTo>
                  <a:pt x="0" y="1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7" name="Freeform 37">
            <a:extLst>
              <a:ext uri="{FF2B5EF4-FFF2-40B4-BE49-F238E27FC236}">
                <a16:creationId xmlns:a16="http://schemas.microsoft.com/office/drawing/2014/main" id="{AE51A241-53CB-488A-B0A6-1C6EAB20C4A4}"/>
              </a:ext>
            </a:extLst>
          </p:cNvPr>
          <p:cNvSpPr>
            <a:spLocks/>
          </p:cNvSpPr>
          <p:nvPr/>
        </p:nvSpPr>
        <p:spPr bwMode="auto">
          <a:xfrm>
            <a:off x="9140665" y="4394245"/>
            <a:ext cx="261013" cy="277921"/>
          </a:xfrm>
          <a:custGeom>
            <a:avLst/>
            <a:gdLst>
              <a:gd name="T0" fmla="*/ 73 w 73"/>
              <a:gd name="T1" fmla="*/ 11 h 78"/>
              <a:gd name="T2" fmla="*/ 61 w 73"/>
              <a:gd name="T3" fmla="*/ 4 h 78"/>
              <a:gd name="T4" fmla="*/ 44 w 73"/>
              <a:gd name="T5" fmla="*/ 12 h 78"/>
              <a:gd name="T6" fmla="*/ 26 w 73"/>
              <a:gd name="T7" fmla="*/ 30 h 78"/>
              <a:gd name="T8" fmla="*/ 4 w 73"/>
              <a:gd name="T9" fmla="*/ 67 h 78"/>
              <a:gd name="T10" fmla="*/ 10 w 73"/>
              <a:gd name="T11" fmla="*/ 78 h 78"/>
              <a:gd name="T12" fmla="*/ 60 w 73"/>
              <a:gd name="T13" fmla="*/ 78 h 78"/>
              <a:gd name="T14" fmla="*/ 73 w 73"/>
              <a:gd name="T15" fmla="*/ 65 h 78"/>
              <a:gd name="T16" fmla="*/ 73 w 73"/>
              <a:gd name="T17" fmla="*/ 1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78">
                <a:moveTo>
                  <a:pt x="73" y="11"/>
                </a:moveTo>
                <a:cubicBezTo>
                  <a:pt x="73" y="4"/>
                  <a:pt x="68" y="0"/>
                  <a:pt x="61" y="4"/>
                </a:cubicBezTo>
                <a:cubicBezTo>
                  <a:pt x="44" y="12"/>
                  <a:pt x="44" y="12"/>
                  <a:pt x="44" y="12"/>
                </a:cubicBezTo>
                <a:cubicBezTo>
                  <a:pt x="38" y="16"/>
                  <a:pt x="30" y="23"/>
                  <a:pt x="26" y="30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73"/>
                  <a:pt x="3" y="78"/>
                  <a:pt x="10" y="78"/>
                </a:cubicBezTo>
                <a:cubicBezTo>
                  <a:pt x="60" y="78"/>
                  <a:pt x="60" y="78"/>
                  <a:pt x="60" y="78"/>
                </a:cubicBezTo>
                <a:cubicBezTo>
                  <a:pt x="67" y="78"/>
                  <a:pt x="73" y="73"/>
                  <a:pt x="73" y="65"/>
                </a:cubicBezTo>
                <a:lnTo>
                  <a:pt x="73" y="1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8" name="Freeform 38">
            <a:extLst>
              <a:ext uri="{FF2B5EF4-FFF2-40B4-BE49-F238E27FC236}">
                <a16:creationId xmlns:a16="http://schemas.microsoft.com/office/drawing/2014/main" id="{2F7D4BA6-A792-4303-9690-440E2F21FB26}"/>
              </a:ext>
            </a:extLst>
          </p:cNvPr>
          <p:cNvSpPr>
            <a:spLocks/>
          </p:cNvSpPr>
          <p:nvPr/>
        </p:nvSpPr>
        <p:spPr bwMode="auto">
          <a:xfrm>
            <a:off x="8329095" y="4081453"/>
            <a:ext cx="1115909" cy="299055"/>
          </a:xfrm>
          <a:custGeom>
            <a:avLst/>
            <a:gdLst>
              <a:gd name="T0" fmla="*/ 311 w 311"/>
              <a:gd name="T1" fmla="*/ 20 h 84"/>
              <a:gd name="T2" fmla="*/ 291 w 311"/>
              <a:gd name="T3" fmla="*/ 0 h 84"/>
              <a:gd name="T4" fmla="*/ 20 w 311"/>
              <a:gd name="T5" fmla="*/ 0 h 84"/>
              <a:gd name="T6" fmla="*/ 0 w 311"/>
              <a:gd name="T7" fmla="*/ 20 h 84"/>
              <a:gd name="T8" fmla="*/ 0 w 311"/>
              <a:gd name="T9" fmla="*/ 65 h 84"/>
              <a:gd name="T10" fmla="*/ 20 w 311"/>
              <a:gd name="T11" fmla="*/ 84 h 84"/>
              <a:gd name="T12" fmla="*/ 291 w 311"/>
              <a:gd name="T13" fmla="*/ 84 h 84"/>
              <a:gd name="T14" fmla="*/ 311 w 311"/>
              <a:gd name="T15" fmla="*/ 65 h 84"/>
              <a:gd name="T16" fmla="*/ 311 w 311"/>
              <a:gd name="T17" fmla="*/ 2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1" h="84">
                <a:moveTo>
                  <a:pt x="311" y="20"/>
                </a:moveTo>
                <a:cubicBezTo>
                  <a:pt x="311" y="9"/>
                  <a:pt x="302" y="0"/>
                  <a:pt x="29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6"/>
                  <a:pt x="9" y="84"/>
                  <a:pt x="20" y="84"/>
                </a:cubicBezTo>
                <a:cubicBezTo>
                  <a:pt x="291" y="84"/>
                  <a:pt x="291" y="84"/>
                  <a:pt x="291" y="84"/>
                </a:cubicBezTo>
                <a:cubicBezTo>
                  <a:pt x="302" y="84"/>
                  <a:pt x="311" y="76"/>
                  <a:pt x="311" y="65"/>
                </a:cubicBezTo>
                <a:lnTo>
                  <a:pt x="311" y="2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39" name="Freeform 39">
            <a:extLst>
              <a:ext uri="{FF2B5EF4-FFF2-40B4-BE49-F238E27FC236}">
                <a16:creationId xmlns:a16="http://schemas.microsoft.com/office/drawing/2014/main" id="{74987EAF-E6BC-4598-A556-FFA07145F26A}"/>
              </a:ext>
            </a:extLst>
          </p:cNvPr>
          <p:cNvSpPr>
            <a:spLocks/>
          </p:cNvSpPr>
          <p:nvPr/>
        </p:nvSpPr>
        <p:spPr bwMode="auto">
          <a:xfrm>
            <a:off x="8329095" y="4170218"/>
            <a:ext cx="1115909" cy="181758"/>
          </a:xfrm>
          <a:custGeom>
            <a:avLst/>
            <a:gdLst>
              <a:gd name="T0" fmla="*/ 311 w 311"/>
              <a:gd name="T1" fmla="*/ 0 h 51"/>
              <a:gd name="T2" fmla="*/ 279 w 311"/>
              <a:gd name="T3" fmla="*/ 0 h 51"/>
              <a:gd name="T4" fmla="*/ 272 w 311"/>
              <a:gd name="T5" fmla="*/ 6 h 51"/>
              <a:gd name="T6" fmla="*/ 133 w 311"/>
              <a:gd name="T7" fmla="*/ 6 h 51"/>
              <a:gd name="T8" fmla="*/ 126 w 311"/>
              <a:gd name="T9" fmla="*/ 0 h 51"/>
              <a:gd name="T10" fmla="*/ 0 w 311"/>
              <a:gd name="T11" fmla="*/ 0 h 51"/>
              <a:gd name="T12" fmla="*/ 0 w 311"/>
              <a:gd name="T13" fmla="*/ 40 h 51"/>
              <a:gd name="T14" fmla="*/ 3 w 311"/>
              <a:gd name="T15" fmla="*/ 51 h 51"/>
              <a:gd name="T16" fmla="*/ 307 w 311"/>
              <a:gd name="T17" fmla="*/ 51 h 51"/>
              <a:gd name="T18" fmla="*/ 311 w 311"/>
              <a:gd name="T19" fmla="*/ 40 h 51"/>
              <a:gd name="T20" fmla="*/ 311 w 311"/>
              <a:gd name="T21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1" h="51">
                <a:moveTo>
                  <a:pt x="311" y="0"/>
                </a:moveTo>
                <a:cubicBezTo>
                  <a:pt x="279" y="0"/>
                  <a:pt x="279" y="0"/>
                  <a:pt x="279" y="0"/>
                </a:cubicBezTo>
                <a:cubicBezTo>
                  <a:pt x="279" y="3"/>
                  <a:pt x="276" y="6"/>
                  <a:pt x="272" y="6"/>
                </a:cubicBezTo>
                <a:cubicBezTo>
                  <a:pt x="133" y="6"/>
                  <a:pt x="133" y="6"/>
                  <a:pt x="133" y="6"/>
                </a:cubicBezTo>
                <a:cubicBezTo>
                  <a:pt x="130" y="6"/>
                  <a:pt x="127" y="3"/>
                  <a:pt x="12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1" y="48"/>
                  <a:pt x="3" y="51"/>
                </a:cubicBezTo>
                <a:cubicBezTo>
                  <a:pt x="307" y="51"/>
                  <a:pt x="307" y="51"/>
                  <a:pt x="307" y="51"/>
                </a:cubicBezTo>
                <a:cubicBezTo>
                  <a:pt x="309" y="48"/>
                  <a:pt x="311" y="44"/>
                  <a:pt x="311" y="40"/>
                </a:cubicBezTo>
                <a:lnTo>
                  <a:pt x="31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40" name="Freeform 40">
            <a:extLst>
              <a:ext uri="{FF2B5EF4-FFF2-40B4-BE49-F238E27FC236}">
                <a16:creationId xmlns:a16="http://schemas.microsoft.com/office/drawing/2014/main" id="{ED44EC36-2BB8-46AF-94B2-A447E0DFA6FA}"/>
              </a:ext>
            </a:extLst>
          </p:cNvPr>
          <p:cNvSpPr>
            <a:spLocks/>
          </p:cNvSpPr>
          <p:nvPr/>
        </p:nvSpPr>
        <p:spPr bwMode="auto">
          <a:xfrm>
            <a:off x="8423145" y="4380508"/>
            <a:ext cx="914073" cy="288488"/>
          </a:xfrm>
          <a:custGeom>
            <a:avLst/>
            <a:gdLst>
              <a:gd name="T0" fmla="*/ 252 w 255"/>
              <a:gd name="T1" fmla="*/ 8 h 81"/>
              <a:gd name="T2" fmla="*/ 248 w 255"/>
              <a:gd name="T3" fmla="*/ 0 h 81"/>
              <a:gd name="T4" fmla="*/ 7 w 255"/>
              <a:gd name="T5" fmla="*/ 0 h 81"/>
              <a:gd name="T6" fmla="*/ 2 w 255"/>
              <a:gd name="T7" fmla="*/ 8 h 81"/>
              <a:gd name="T8" fmla="*/ 42 w 255"/>
              <a:gd name="T9" fmla="*/ 73 h 81"/>
              <a:gd name="T10" fmla="*/ 56 w 255"/>
              <a:gd name="T11" fmla="*/ 81 h 81"/>
              <a:gd name="T12" fmla="*/ 198 w 255"/>
              <a:gd name="T13" fmla="*/ 81 h 81"/>
              <a:gd name="T14" fmla="*/ 212 w 255"/>
              <a:gd name="T15" fmla="*/ 73 h 81"/>
              <a:gd name="T16" fmla="*/ 252 w 255"/>
              <a:gd name="T17" fmla="*/ 8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5" h="81">
                <a:moveTo>
                  <a:pt x="252" y="8"/>
                </a:moveTo>
                <a:cubicBezTo>
                  <a:pt x="255" y="4"/>
                  <a:pt x="253" y="0"/>
                  <a:pt x="248" y="0"/>
                </a:cubicBezTo>
                <a:cubicBezTo>
                  <a:pt x="7" y="0"/>
                  <a:pt x="7" y="0"/>
                  <a:pt x="7" y="0"/>
                </a:cubicBezTo>
                <a:cubicBezTo>
                  <a:pt x="2" y="0"/>
                  <a:pt x="0" y="4"/>
                  <a:pt x="2" y="8"/>
                </a:cubicBezTo>
                <a:cubicBezTo>
                  <a:pt x="42" y="73"/>
                  <a:pt x="42" y="73"/>
                  <a:pt x="42" y="73"/>
                </a:cubicBezTo>
                <a:cubicBezTo>
                  <a:pt x="45" y="77"/>
                  <a:pt x="51" y="81"/>
                  <a:pt x="56" y="81"/>
                </a:cubicBezTo>
                <a:cubicBezTo>
                  <a:pt x="198" y="81"/>
                  <a:pt x="198" y="81"/>
                  <a:pt x="198" y="81"/>
                </a:cubicBezTo>
                <a:cubicBezTo>
                  <a:pt x="203" y="81"/>
                  <a:pt x="210" y="77"/>
                  <a:pt x="212" y="73"/>
                </a:cubicBezTo>
                <a:lnTo>
                  <a:pt x="252" y="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41" name="Oval 49">
            <a:extLst>
              <a:ext uri="{FF2B5EF4-FFF2-40B4-BE49-F238E27FC236}">
                <a16:creationId xmlns:a16="http://schemas.microsoft.com/office/drawing/2014/main" id="{1EA16C40-EA36-4A7A-807A-505378E2D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1199" y="4323446"/>
            <a:ext cx="28532" cy="25362"/>
          </a:xfrm>
          <a:prstGeom prst="ellipse">
            <a:avLst/>
          </a:prstGeom>
          <a:solidFill>
            <a:srgbClr val="EBD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42" name="Oval 50">
            <a:extLst>
              <a:ext uri="{FF2B5EF4-FFF2-40B4-BE49-F238E27FC236}">
                <a16:creationId xmlns:a16="http://schemas.microsoft.com/office/drawing/2014/main" id="{8E95F446-47E5-4840-B1D8-A0298117B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8596" y="4327672"/>
            <a:ext cx="13738" cy="16908"/>
          </a:xfrm>
          <a:prstGeom prst="ellipse">
            <a:avLst/>
          </a:prstGeom>
          <a:solidFill>
            <a:srgbClr val="7754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43" name="Oval 51">
            <a:extLst>
              <a:ext uri="{FF2B5EF4-FFF2-40B4-BE49-F238E27FC236}">
                <a16:creationId xmlns:a16="http://schemas.microsoft.com/office/drawing/2014/main" id="{2B2B1E51-AE03-4B50-8A61-7DE0DF599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1767" y="4334013"/>
            <a:ext cx="7397" cy="4226"/>
          </a:xfrm>
          <a:prstGeom prst="ellipse">
            <a:avLst/>
          </a:prstGeom>
          <a:solidFill>
            <a:srgbClr val="543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44" name="Oval 52">
            <a:extLst>
              <a:ext uri="{FF2B5EF4-FFF2-40B4-BE49-F238E27FC236}">
                <a16:creationId xmlns:a16="http://schemas.microsoft.com/office/drawing/2014/main" id="{0488EF53-FA2E-4A9F-97B9-5C5D1E7C2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3802" y="4305481"/>
            <a:ext cx="46497" cy="46497"/>
          </a:xfrm>
          <a:prstGeom prst="ellipse">
            <a:avLst/>
          </a:prstGeom>
          <a:solidFill>
            <a:srgbClr val="7754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45" name="Oval 53">
            <a:extLst>
              <a:ext uri="{FF2B5EF4-FFF2-40B4-BE49-F238E27FC236}">
                <a16:creationId xmlns:a16="http://schemas.microsoft.com/office/drawing/2014/main" id="{AD6E74B7-6875-4FB6-B99B-185BEA308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8029" y="4312878"/>
            <a:ext cx="35929" cy="35929"/>
          </a:xfrm>
          <a:prstGeom prst="ellipse">
            <a:avLst/>
          </a:prstGeom>
          <a:solidFill>
            <a:srgbClr val="EBD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46" name="Oval 55">
            <a:extLst>
              <a:ext uri="{FF2B5EF4-FFF2-40B4-BE49-F238E27FC236}">
                <a16:creationId xmlns:a16="http://schemas.microsoft.com/office/drawing/2014/main" id="{E246BE95-0D65-4D2A-A675-1BA768C24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412" y="4145914"/>
            <a:ext cx="244106" cy="24516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47" name="Oval 56">
            <a:extLst>
              <a:ext uri="{FF2B5EF4-FFF2-40B4-BE49-F238E27FC236}">
                <a16:creationId xmlns:a16="http://schemas.microsoft.com/office/drawing/2014/main" id="{B68D8CB1-2424-40F6-9D74-3AA18D3DD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979" y="4156481"/>
            <a:ext cx="222970" cy="220857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48" name="Oval 57">
            <a:extLst>
              <a:ext uri="{FF2B5EF4-FFF2-40B4-BE49-F238E27FC236}">
                <a16:creationId xmlns:a16="http://schemas.microsoft.com/office/drawing/2014/main" id="{05F52760-4FCB-463D-AD6A-51D5FD236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476" y="4202978"/>
            <a:ext cx="133148" cy="131035"/>
          </a:xfrm>
          <a:prstGeom prst="ellipse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8A15AC-0EC9-445C-A7B2-B4E4EF32EBBF}"/>
              </a:ext>
            </a:extLst>
          </p:cNvPr>
          <p:cNvGrpSpPr/>
          <p:nvPr/>
        </p:nvGrpSpPr>
        <p:grpSpPr>
          <a:xfrm>
            <a:off x="9293031" y="2749104"/>
            <a:ext cx="945587" cy="1834784"/>
            <a:chOff x="7668089" y="2695445"/>
            <a:chExt cx="927130" cy="1798971"/>
          </a:xfrm>
        </p:grpSpPr>
        <p:sp>
          <p:nvSpPr>
            <p:cNvPr id="304" name="Freeform 16">
              <a:extLst>
                <a:ext uri="{FF2B5EF4-FFF2-40B4-BE49-F238E27FC236}">
                  <a16:creationId xmlns:a16="http://schemas.microsoft.com/office/drawing/2014/main" id="{0D73E0E5-28B7-4B23-9DDC-D1822061D503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212738" y="3350559"/>
              <a:ext cx="253846" cy="282857"/>
            </a:xfrm>
            <a:custGeom>
              <a:avLst/>
              <a:gdLst>
                <a:gd name="T0" fmla="*/ 72 w 72"/>
                <a:gd name="T1" fmla="*/ 73 h 81"/>
                <a:gd name="T2" fmla="*/ 49 w 72"/>
                <a:gd name="T3" fmla="*/ 77 h 81"/>
                <a:gd name="T4" fmla="*/ 5 w 72"/>
                <a:gd name="T5" fmla="*/ 47 h 81"/>
                <a:gd name="T6" fmla="*/ 3 w 72"/>
                <a:gd name="T7" fmla="*/ 33 h 81"/>
                <a:gd name="T8" fmla="*/ 25 w 72"/>
                <a:gd name="T9" fmla="*/ 0 h 81"/>
                <a:gd name="T10" fmla="*/ 27 w 72"/>
                <a:gd name="T11" fmla="*/ 12 h 81"/>
                <a:gd name="T12" fmla="*/ 14 w 72"/>
                <a:gd name="T13" fmla="*/ 31 h 81"/>
                <a:gd name="T14" fmla="*/ 17 w 72"/>
                <a:gd name="T15" fmla="*/ 45 h 81"/>
                <a:gd name="T16" fmla="*/ 47 w 72"/>
                <a:gd name="T17" fmla="*/ 65 h 81"/>
                <a:gd name="T18" fmla="*/ 70 w 72"/>
                <a:gd name="T19" fmla="*/ 61 h 81"/>
                <a:gd name="T20" fmla="*/ 72 w 72"/>
                <a:gd name="T21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81">
                  <a:moveTo>
                    <a:pt x="72" y="73"/>
                  </a:moveTo>
                  <a:cubicBezTo>
                    <a:pt x="49" y="77"/>
                    <a:pt x="49" y="77"/>
                    <a:pt x="49" y="77"/>
                  </a:cubicBezTo>
                  <a:cubicBezTo>
                    <a:pt x="29" y="81"/>
                    <a:pt x="9" y="68"/>
                    <a:pt x="5" y="4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0" y="18"/>
                    <a:pt x="10" y="3"/>
                    <a:pt x="25" y="0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8" y="13"/>
                    <a:pt x="12" y="22"/>
                    <a:pt x="14" y="31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20" y="59"/>
                    <a:pt x="33" y="68"/>
                    <a:pt x="47" y="65"/>
                  </a:cubicBezTo>
                  <a:cubicBezTo>
                    <a:pt x="70" y="61"/>
                    <a:pt x="70" y="61"/>
                    <a:pt x="70" y="61"/>
                  </a:cubicBezTo>
                  <a:lnTo>
                    <a:pt x="72" y="7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13" name="Freeform 5">
              <a:extLst>
                <a:ext uri="{FF2B5EF4-FFF2-40B4-BE49-F238E27FC236}">
                  <a16:creationId xmlns:a16="http://schemas.microsoft.com/office/drawing/2014/main" id="{A0CA673F-9521-4F05-B6DB-251AB66F196B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096732" y="4236426"/>
              <a:ext cx="221726" cy="257990"/>
            </a:xfrm>
            <a:custGeom>
              <a:avLst/>
              <a:gdLst>
                <a:gd name="T0" fmla="*/ 50 w 63"/>
                <a:gd name="T1" fmla="*/ 74 h 74"/>
                <a:gd name="T2" fmla="*/ 49 w 63"/>
                <a:gd name="T3" fmla="*/ 74 h 74"/>
                <a:gd name="T4" fmla="*/ 37 w 63"/>
                <a:gd name="T5" fmla="*/ 62 h 74"/>
                <a:gd name="T6" fmla="*/ 11 w 63"/>
                <a:gd name="T7" fmla="*/ 25 h 74"/>
                <a:gd name="T8" fmla="*/ 1 w 63"/>
                <a:gd name="T9" fmla="*/ 11 h 74"/>
                <a:gd name="T10" fmla="*/ 14 w 63"/>
                <a:gd name="T11" fmla="*/ 1 h 74"/>
                <a:gd name="T12" fmla="*/ 61 w 63"/>
                <a:gd name="T13" fmla="*/ 63 h 74"/>
                <a:gd name="T14" fmla="*/ 50 w 63"/>
                <a:gd name="T1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4">
                  <a:moveTo>
                    <a:pt x="50" y="74"/>
                  </a:moveTo>
                  <a:cubicBezTo>
                    <a:pt x="50" y="74"/>
                    <a:pt x="49" y="74"/>
                    <a:pt x="49" y="74"/>
                  </a:cubicBezTo>
                  <a:cubicBezTo>
                    <a:pt x="43" y="74"/>
                    <a:pt x="37" y="69"/>
                    <a:pt x="37" y="62"/>
                  </a:cubicBezTo>
                  <a:cubicBezTo>
                    <a:pt x="38" y="30"/>
                    <a:pt x="12" y="25"/>
                    <a:pt x="11" y="25"/>
                  </a:cubicBezTo>
                  <a:cubicBezTo>
                    <a:pt x="4" y="24"/>
                    <a:pt x="0" y="18"/>
                    <a:pt x="1" y="11"/>
                  </a:cubicBezTo>
                  <a:cubicBezTo>
                    <a:pt x="2" y="5"/>
                    <a:pt x="8" y="0"/>
                    <a:pt x="14" y="1"/>
                  </a:cubicBezTo>
                  <a:cubicBezTo>
                    <a:pt x="31" y="4"/>
                    <a:pt x="63" y="20"/>
                    <a:pt x="61" y="63"/>
                  </a:cubicBezTo>
                  <a:cubicBezTo>
                    <a:pt x="61" y="69"/>
                    <a:pt x="56" y="74"/>
                    <a:pt x="50" y="74"/>
                  </a:cubicBez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14" name="Freeform 6">
              <a:extLst>
                <a:ext uri="{FF2B5EF4-FFF2-40B4-BE49-F238E27FC236}">
                  <a16:creationId xmlns:a16="http://schemas.microsoft.com/office/drawing/2014/main" id="{6644B742-224F-44F5-964B-01DF1B27186E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215604" y="3352240"/>
              <a:ext cx="199969" cy="747032"/>
            </a:xfrm>
            <a:custGeom>
              <a:avLst/>
              <a:gdLst>
                <a:gd name="T0" fmla="*/ 0 w 57"/>
                <a:gd name="T1" fmla="*/ 23 h 214"/>
                <a:gd name="T2" fmla="*/ 28 w 57"/>
                <a:gd name="T3" fmla="*/ 214 h 214"/>
                <a:gd name="T4" fmla="*/ 57 w 57"/>
                <a:gd name="T5" fmla="*/ 206 h 214"/>
                <a:gd name="T6" fmla="*/ 53 w 57"/>
                <a:gd name="T7" fmla="*/ 6 h 214"/>
                <a:gd name="T8" fmla="*/ 40 w 57"/>
                <a:gd name="T9" fmla="*/ 0 h 214"/>
                <a:gd name="T10" fmla="*/ 0 w 57"/>
                <a:gd name="T11" fmla="*/ 2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14">
                  <a:moveTo>
                    <a:pt x="0" y="23"/>
                  </a:moveTo>
                  <a:cubicBezTo>
                    <a:pt x="0" y="23"/>
                    <a:pt x="3" y="166"/>
                    <a:pt x="28" y="214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16" name="Freeform 7">
              <a:extLst>
                <a:ext uri="{FF2B5EF4-FFF2-40B4-BE49-F238E27FC236}">
                  <a16:creationId xmlns:a16="http://schemas.microsoft.com/office/drawing/2014/main" id="{30F4ED54-542F-43CD-A70C-D9D8C02EB7EA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141405" y="3743253"/>
              <a:ext cx="453814" cy="651710"/>
            </a:xfrm>
            <a:custGeom>
              <a:avLst/>
              <a:gdLst>
                <a:gd name="T0" fmla="*/ 94 w 129"/>
                <a:gd name="T1" fmla="*/ 185 h 187"/>
                <a:gd name="T2" fmla="*/ 35 w 129"/>
                <a:gd name="T3" fmla="*/ 186 h 187"/>
                <a:gd name="T4" fmla="*/ 4 w 129"/>
                <a:gd name="T5" fmla="*/ 148 h 187"/>
                <a:gd name="T6" fmla="*/ 33 w 129"/>
                <a:gd name="T7" fmla="*/ 25 h 187"/>
                <a:gd name="T8" fmla="*/ 62 w 129"/>
                <a:gd name="T9" fmla="*/ 1 h 187"/>
                <a:gd name="T10" fmla="*/ 62 w 129"/>
                <a:gd name="T11" fmla="*/ 1 h 187"/>
                <a:gd name="T12" fmla="*/ 93 w 129"/>
                <a:gd name="T13" fmla="*/ 24 h 187"/>
                <a:gd name="T14" fmla="*/ 124 w 129"/>
                <a:gd name="T15" fmla="*/ 146 h 187"/>
                <a:gd name="T16" fmla="*/ 94 w 129"/>
                <a:gd name="T17" fmla="*/ 18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187">
                  <a:moveTo>
                    <a:pt x="94" y="185"/>
                  </a:moveTo>
                  <a:cubicBezTo>
                    <a:pt x="35" y="186"/>
                    <a:pt x="35" y="186"/>
                    <a:pt x="35" y="186"/>
                  </a:cubicBezTo>
                  <a:cubicBezTo>
                    <a:pt x="15" y="187"/>
                    <a:pt x="0" y="168"/>
                    <a:pt x="4" y="148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6" y="11"/>
                    <a:pt x="48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77" y="0"/>
                    <a:pt x="90" y="10"/>
                    <a:pt x="93" y="24"/>
                  </a:cubicBezTo>
                  <a:cubicBezTo>
                    <a:pt x="124" y="146"/>
                    <a:pt x="124" y="146"/>
                    <a:pt x="124" y="146"/>
                  </a:cubicBezTo>
                  <a:cubicBezTo>
                    <a:pt x="129" y="166"/>
                    <a:pt x="114" y="185"/>
                    <a:pt x="94" y="18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26" name="Freeform 11">
              <a:extLst>
                <a:ext uri="{FF2B5EF4-FFF2-40B4-BE49-F238E27FC236}">
                  <a16:creationId xmlns:a16="http://schemas.microsoft.com/office/drawing/2014/main" id="{B7EA2208-0AA6-4735-BF7B-A7B3117320AC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308261" y="4028417"/>
              <a:ext cx="168885" cy="163705"/>
            </a:xfrm>
            <a:custGeom>
              <a:avLst/>
              <a:gdLst>
                <a:gd name="T0" fmla="*/ 47 w 48"/>
                <a:gd name="T1" fmla="*/ 23 h 47"/>
                <a:gd name="T2" fmla="*/ 24 w 48"/>
                <a:gd name="T3" fmla="*/ 47 h 47"/>
                <a:gd name="T4" fmla="*/ 0 w 48"/>
                <a:gd name="T5" fmla="*/ 24 h 47"/>
                <a:gd name="T6" fmla="*/ 23 w 48"/>
                <a:gd name="T7" fmla="*/ 0 h 47"/>
                <a:gd name="T8" fmla="*/ 47 w 48"/>
                <a:gd name="T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7">
                  <a:moveTo>
                    <a:pt x="47" y="23"/>
                  </a:moveTo>
                  <a:cubicBezTo>
                    <a:pt x="48" y="36"/>
                    <a:pt x="37" y="47"/>
                    <a:pt x="24" y="47"/>
                  </a:cubicBezTo>
                  <a:cubicBezTo>
                    <a:pt x="11" y="47"/>
                    <a:pt x="1" y="37"/>
                    <a:pt x="0" y="24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6" y="0"/>
                    <a:pt x="47" y="10"/>
                    <a:pt x="47" y="23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27" name="Freeform 12">
              <a:extLst>
                <a:ext uri="{FF2B5EF4-FFF2-40B4-BE49-F238E27FC236}">
                  <a16:creationId xmlns:a16="http://schemas.microsoft.com/office/drawing/2014/main" id="{D386AFFB-F248-4C48-8C21-C3A9790CD596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325676" y="4042942"/>
              <a:ext cx="133658" cy="132621"/>
            </a:xfrm>
            <a:custGeom>
              <a:avLst/>
              <a:gdLst>
                <a:gd name="T0" fmla="*/ 38 w 38"/>
                <a:gd name="T1" fmla="*/ 19 h 38"/>
                <a:gd name="T2" fmla="*/ 19 w 38"/>
                <a:gd name="T3" fmla="*/ 38 h 38"/>
                <a:gd name="T4" fmla="*/ 0 w 38"/>
                <a:gd name="T5" fmla="*/ 20 h 38"/>
                <a:gd name="T6" fmla="*/ 18 w 38"/>
                <a:gd name="T7" fmla="*/ 1 h 38"/>
                <a:gd name="T8" fmla="*/ 38 w 38"/>
                <a:gd name="T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8" y="19"/>
                  </a:moveTo>
                  <a:cubicBezTo>
                    <a:pt x="38" y="29"/>
                    <a:pt x="30" y="38"/>
                    <a:pt x="19" y="38"/>
                  </a:cubicBezTo>
                  <a:cubicBezTo>
                    <a:pt x="9" y="38"/>
                    <a:pt x="0" y="30"/>
                    <a:pt x="0" y="20"/>
                  </a:cubicBezTo>
                  <a:cubicBezTo>
                    <a:pt x="0" y="9"/>
                    <a:pt x="8" y="1"/>
                    <a:pt x="18" y="1"/>
                  </a:cubicBezTo>
                  <a:cubicBezTo>
                    <a:pt x="29" y="0"/>
                    <a:pt x="37" y="9"/>
                    <a:pt x="38" y="19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28" name="Freeform 15">
              <a:extLst>
                <a:ext uri="{FF2B5EF4-FFF2-40B4-BE49-F238E27FC236}">
                  <a16:creationId xmlns:a16="http://schemas.microsoft.com/office/drawing/2014/main" id="{1A425AAC-4A2A-40BB-A8C9-5CA9AA7CE074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7790410" y="2715304"/>
              <a:ext cx="461067" cy="655855"/>
            </a:xfrm>
            <a:custGeom>
              <a:avLst/>
              <a:gdLst>
                <a:gd name="T0" fmla="*/ 74 w 131"/>
                <a:gd name="T1" fmla="*/ 0 h 188"/>
                <a:gd name="T2" fmla="*/ 1 w 131"/>
                <a:gd name="T3" fmla="*/ 179 h 188"/>
                <a:gd name="T4" fmla="*/ 38 w 131"/>
                <a:gd name="T5" fmla="*/ 188 h 188"/>
                <a:gd name="T6" fmla="*/ 125 w 131"/>
                <a:gd name="T7" fmla="*/ 85 h 188"/>
                <a:gd name="T8" fmla="*/ 131 w 131"/>
                <a:gd name="T9" fmla="*/ 2 h 188"/>
                <a:gd name="T10" fmla="*/ 74 w 131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88">
                  <a:moveTo>
                    <a:pt x="74" y="0"/>
                  </a:moveTo>
                  <a:cubicBezTo>
                    <a:pt x="74" y="0"/>
                    <a:pt x="0" y="125"/>
                    <a:pt x="1" y="179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31" y="2"/>
                    <a:pt x="131" y="2"/>
                    <a:pt x="131" y="2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31" name="Freeform 17">
              <a:extLst>
                <a:ext uri="{FF2B5EF4-FFF2-40B4-BE49-F238E27FC236}">
                  <a16:creationId xmlns:a16="http://schemas.microsoft.com/office/drawing/2014/main" id="{FAF19A63-0C2F-4407-9841-C2EDD7B6A81E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083808" y="3185102"/>
              <a:ext cx="317048" cy="313940"/>
            </a:xfrm>
            <a:custGeom>
              <a:avLst/>
              <a:gdLst>
                <a:gd name="T0" fmla="*/ 85 w 90"/>
                <a:gd name="T1" fmla="*/ 37 h 90"/>
                <a:gd name="T2" fmla="*/ 53 w 90"/>
                <a:gd name="T3" fmla="*/ 85 h 90"/>
                <a:gd name="T4" fmla="*/ 5 w 90"/>
                <a:gd name="T5" fmla="*/ 53 h 90"/>
                <a:gd name="T6" fmla="*/ 37 w 90"/>
                <a:gd name="T7" fmla="*/ 5 h 90"/>
                <a:gd name="T8" fmla="*/ 85 w 90"/>
                <a:gd name="T9" fmla="*/ 3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85" y="37"/>
                  </a:moveTo>
                  <a:cubicBezTo>
                    <a:pt x="90" y="59"/>
                    <a:pt x="75" y="81"/>
                    <a:pt x="53" y="85"/>
                  </a:cubicBezTo>
                  <a:cubicBezTo>
                    <a:pt x="31" y="90"/>
                    <a:pt x="9" y="75"/>
                    <a:pt x="5" y="53"/>
                  </a:cubicBezTo>
                  <a:cubicBezTo>
                    <a:pt x="0" y="31"/>
                    <a:pt x="15" y="9"/>
                    <a:pt x="37" y="5"/>
                  </a:cubicBezTo>
                  <a:cubicBezTo>
                    <a:pt x="59" y="0"/>
                    <a:pt x="81" y="15"/>
                    <a:pt x="85" y="3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32" name="Freeform 18">
              <a:extLst>
                <a:ext uri="{FF2B5EF4-FFF2-40B4-BE49-F238E27FC236}">
                  <a16:creationId xmlns:a16="http://schemas.microsoft.com/office/drawing/2014/main" id="{4DCA37B4-7E18-4425-8F2B-07FE0C39D2E7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175911" y="3275155"/>
              <a:ext cx="133658" cy="132621"/>
            </a:xfrm>
            <a:custGeom>
              <a:avLst/>
              <a:gdLst>
                <a:gd name="T0" fmla="*/ 2 w 38"/>
                <a:gd name="T1" fmla="*/ 22 h 38"/>
                <a:gd name="T2" fmla="*/ 22 w 38"/>
                <a:gd name="T3" fmla="*/ 36 h 38"/>
                <a:gd name="T4" fmla="*/ 36 w 38"/>
                <a:gd name="T5" fmla="*/ 16 h 38"/>
                <a:gd name="T6" fmla="*/ 16 w 38"/>
                <a:gd name="T7" fmla="*/ 2 h 38"/>
                <a:gd name="T8" fmla="*/ 2 w 38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" y="22"/>
                  </a:moveTo>
                  <a:cubicBezTo>
                    <a:pt x="4" y="32"/>
                    <a:pt x="13" y="38"/>
                    <a:pt x="22" y="36"/>
                  </a:cubicBezTo>
                  <a:cubicBezTo>
                    <a:pt x="32" y="34"/>
                    <a:pt x="38" y="25"/>
                    <a:pt x="36" y="16"/>
                  </a:cubicBezTo>
                  <a:cubicBezTo>
                    <a:pt x="34" y="6"/>
                    <a:pt x="25" y="0"/>
                    <a:pt x="16" y="2"/>
                  </a:cubicBezTo>
                  <a:cubicBezTo>
                    <a:pt x="6" y="4"/>
                    <a:pt x="0" y="13"/>
                    <a:pt x="2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6BA9D6C9-5E00-4D14-BCD3-BB4958000E89}"/>
                </a:ext>
              </a:extLst>
            </p:cNvPr>
            <p:cNvGrpSpPr/>
            <p:nvPr/>
          </p:nvGrpSpPr>
          <p:grpSpPr>
            <a:xfrm rot="20937747">
              <a:off x="7668089" y="2695445"/>
              <a:ext cx="372998" cy="369890"/>
              <a:chOff x="4166446" y="1077383"/>
              <a:chExt cx="571500" cy="566738"/>
            </a:xfrm>
          </p:grpSpPr>
          <p:sp>
            <p:nvSpPr>
              <p:cNvPr id="334" name="Oval 63">
                <a:extLst>
                  <a:ext uri="{FF2B5EF4-FFF2-40B4-BE49-F238E27FC236}">
                    <a16:creationId xmlns:a16="http://schemas.microsoft.com/office/drawing/2014/main" id="{5A878D1F-A278-4FD9-AF31-F10C145DA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166446" y="1077383"/>
                <a:ext cx="571500" cy="5667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35" name="Oval 64">
                <a:extLst>
                  <a:ext uri="{FF2B5EF4-FFF2-40B4-BE49-F238E27FC236}">
                    <a16:creationId xmlns:a16="http://schemas.microsoft.com/office/drawing/2014/main" id="{CA103FFB-8B01-4447-8263-5F30D5EF5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20421" y="1126595"/>
                <a:ext cx="463550" cy="465138"/>
              </a:xfrm>
              <a:prstGeom prst="ellipse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36" name="Oval 65">
                <a:extLst>
                  <a:ext uri="{FF2B5EF4-FFF2-40B4-BE49-F238E27FC236}">
                    <a16:creationId xmlns:a16="http://schemas.microsoft.com/office/drawing/2014/main" id="{E1563CAB-2231-4044-BE47-A4E1004F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64871" y="1174220"/>
                <a:ext cx="376238" cy="37465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93E95964-4CAC-408C-85CE-E8AF61609942}"/>
              </a:ext>
            </a:extLst>
          </p:cNvPr>
          <p:cNvGrpSpPr/>
          <p:nvPr/>
        </p:nvGrpSpPr>
        <p:grpSpPr>
          <a:xfrm>
            <a:off x="7981431" y="4668996"/>
            <a:ext cx="674194" cy="2269858"/>
            <a:chOff x="2159529" y="3980920"/>
            <a:chExt cx="1012825" cy="3409950"/>
          </a:xfrm>
        </p:grpSpPr>
        <p:sp>
          <p:nvSpPr>
            <p:cNvPr id="273" name="Freeform 13">
              <a:extLst>
                <a:ext uri="{FF2B5EF4-FFF2-40B4-BE49-F238E27FC236}">
                  <a16:creationId xmlns:a16="http://schemas.microsoft.com/office/drawing/2014/main" id="{4D0DE4D1-FE3D-42C0-A311-C0599485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529" y="7006695"/>
              <a:ext cx="1012825" cy="384175"/>
            </a:xfrm>
            <a:custGeom>
              <a:avLst/>
              <a:gdLst>
                <a:gd name="T0" fmla="*/ 32 w 188"/>
                <a:gd name="T1" fmla="*/ 0 h 72"/>
                <a:gd name="T2" fmla="*/ 0 w 188"/>
                <a:gd name="T3" fmla="*/ 33 h 72"/>
                <a:gd name="T4" fmla="*/ 0 w 188"/>
                <a:gd name="T5" fmla="*/ 39 h 72"/>
                <a:gd name="T6" fmla="*/ 3 w 188"/>
                <a:gd name="T7" fmla="*/ 53 h 72"/>
                <a:gd name="T8" fmla="*/ 32 w 188"/>
                <a:gd name="T9" fmla="*/ 72 h 72"/>
                <a:gd name="T10" fmla="*/ 180 w 188"/>
                <a:gd name="T11" fmla="*/ 72 h 72"/>
                <a:gd name="T12" fmla="*/ 188 w 188"/>
                <a:gd name="T13" fmla="*/ 64 h 72"/>
                <a:gd name="T14" fmla="*/ 188 w 188"/>
                <a:gd name="T15" fmla="*/ 53 h 72"/>
                <a:gd name="T16" fmla="*/ 188 w 188"/>
                <a:gd name="T17" fmla="*/ 8 h 72"/>
                <a:gd name="T18" fmla="*/ 180 w 188"/>
                <a:gd name="T19" fmla="*/ 0 h 72"/>
                <a:gd name="T20" fmla="*/ 32 w 188"/>
                <a:gd name="T2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8" h="72">
                  <a:moveTo>
                    <a:pt x="32" y="0"/>
                  </a:moveTo>
                  <a:cubicBezTo>
                    <a:pt x="14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1" y="48"/>
                    <a:pt x="3" y="53"/>
                  </a:cubicBezTo>
                  <a:cubicBezTo>
                    <a:pt x="8" y="64"/>
                    <a:pt x="19" y="72"/>
                    <a:pt x="32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5" y="72"/>
                    <a:pt x="188" y="68"/>
                    <a:pt x="188" y="64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8" y="3"/>
                    <a:pt x="185" y="0"/>
                    <a:pt x="180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74" name="Freeform 14">
              <a:extLst>
                <a:ext uri="{FF2B5EF4-FFF2-40B4-BE49-F238E27FC236}">
                  <a16:creationId xmlns:a16="http://schemas.microsoft.com/office/drawing/2014/main" id="{AECBEDBC-06CC-4FE6-9056-A15EF256D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404" y="7289270"/>
              <a:ext cx="996950" cy="101600"/>
            </a:xfrm>
            <a:custGeom>
              <a:avLst/>
              <a:gdLst>
                <a:gd name="T0" fmla="*/ 0 w 185"/>
                <a:gd name="T1" fmla="*/ 0 h 19"/>
                <a:gd name="T2" fmla="*/ 29 w 185"/>
                <a:gd name="T3" fmla="*/ 19 h 19"/>
                <a:gd name="T4" fmla="*/ 177 w 185"/>
                <a:gd name="T5" fmla="*/ 19 h 19"/>
                <a:gd name="T6" fmla="*/ 185 w 185"/>
                <a:gd name="T7" fmla="*/ 11 h 19"/>
                <a:gd name="T8" fmla="*/ 185 w 185"/>
                <a:gd name="T9" fmla="*/ 0 h 19"/>
                <a:gd name="T10" fmla="*/ 0 w 18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" h="19">
                  <a:moveTo>
                    <a:pt x="0" y="0"/>
                  </a:moveTo>
                  <a:cubicBezTo>
                    <a:pt x="5" y="11"/>
                    <a:pt x="16" y="19"/>
                    <a:pt x="29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82" y="19"/>
                    <a:pt x="185" y="15"/>
                    <a:pt x="185" y="11"/>
                  </a:cubicBezTo>
                  <a:cubicBezTo>
                    <a:pt x="185" y="0"/>
                    <a:pt x="185" y="0"/>
                    <a:pt x="1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75" name="Freeform 35">
              <a:extLst>
                <a:ext uri="{FF2B5EF4-FFF2-40B4-BE49-F238E27FC236}">
                  <a16:creationId xmlns:a16="http://schemas.microsoft.com/office/drawing/2014/main" id="{831C5B2C-4240-475C-A46E-AA1B6563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279" y="3980920"/>
              <a:ext cx="727075" cy="1463675"/>
            </a:xfrm>
            <a:custGeom>
              <a:avLst/>
              <a:gdLst>
                <a:gd name="T0" fmla="*/ 135 w 135"/>
                <a:gd name="T1" fmla="*/ 9 h 274"/>
                <a:gd name="T2" fmla="*/ 126 w 135"/>
                <a:gd name="T3" fmla="*/ 0 h 274"/>
                <a:gd name="T4" fmla="*/ 58 w 135"/>
                <a:gd name="T5" fmla="*/ 0 h 274"/>
                <a:gd name="T6" fmla="*/ 47 w 135"/>
                <a:gd name="T7" fmla="*/ 9 h 274"/>
                <a:gd name="T8" fmla="*/ 1 w 135"/>
                <a:gd name="T9" fmla="*/ 265 h 274"/>
                <a:gd name="T10" fmla="*/ 9 w 135"/>
                <a:gd name="T11" fmla="*/ 274 h 274"/>
                <a:gd name="T12" fmla="*/ 126 w 135"/>
                <a:gd name="T13" fmla="*/ 274 h 274"/>
                <a:gd name="T14" fmla="*/ 135 w 135"/>
                <a:gd name="T15" fmla="*/ 265 h 274"/>
                <a:gd name="T16" fmla="*/ 135 w 135"/>
                <a:gd name="T17" fmla="*/ 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74">
                  <a:moveTo>
                    <a:pt x="135" y="9"/>
                  </a:moveTo>
                  <a:cubicBezTo>
                    <a:pt x="135" y="4"/>
                    <a:pt x="131" y="0"/>
                    <a:pt x="126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0"/>
                    <a:pt x="48" y="4"/>
                    <a:pt x="47" y="9"/>
                  </a:cubicBezTo>
                  <a:cubicBezTo>
                    <a:pt x="1" y="265"/>
                    <a:pt x="1" y="265"/>
                    <a:pt x="1" y="265"/>
                  </a:cubicBezTo>
                  <a:cubicBezTo>
                    <a:pt x="0" y="270"/>
                    <a:pt x="3" y="274"/>
                    <a:pt x="9" y="274"/>
                  </a:cubicBezTo>
                  <a:cubicBezTo>
                    <a:pt x="126" y="274"/>
                    <a:pt x="126" y="274"/>
                    <a:pt x="126" y="274"/>
                  </a:cubicBezTo>
                  <a:cubicBezTo>
                    <a:pt x="131" y="274"/>
                    <a:pt x="135" y="270"/>
                    <a:pt x="135" y="265"/>
                  </a:cubicBezTo>
                  <a:lnTo>
                    <a:pt x="135" y="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76" name="Oval 41">
              <a:extLst>
                <a:ext uri="{FF2B5EF4-FFF2-40B4-BE49-F238E27FC236}">
                  <a16:creationId xmlns:a16="http://schemas.microsoft.com/office/drawing/2014/main" id="{5BA5DCA4-20F0-460E-8C02-0403C5230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916" y="5060420"/>
              <a:ext cx="247650" cy="24606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E3808C6B-72BC-41B5-B6B1-051323971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444595"/>
              <a:ext cx="731838" cy="236538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40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40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5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79" name="Freeform 45">
              <a:extLst>
                <a:ext uri="{FF2B5EF4-FFF2-40B4-BE49-F238E27FC236}">
                  <a16:creationId xmlns:a16="http://schemas.microsoft.com/office/drawing/2014/main" id="{C9417FF8-BC5C-40B5-A5EA-ED0E7F9E7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681133"/>
              <a:ext cx="731838" cy="1063625"/>
            </a:xfrm>
            <a:custGeom>
              <a:avLst/>
              <a:gdLst>
                <a:gd name="T0" fmla="*/ 136 w 136"/>
                <a:gd name="T1" fmla="*/ 190 h 199"/>
                <a:gd name="T2" fmla="*/ 127 w 136"/>
                <a:gd name="T3" fmla="*/ 199 h 199"/>
                <a:gd name="T4" fmla="*/ 10 w 136"/>
                <a:gd name="T5" fmla="*/ 199 h 199"/>
                <a:gd name="T6" fmla="*/ 0 w 136"/>
                <a:gd name="T7" fmla="*/ 190 h 199"/>
                <a:gd name="T8" fmla="*/ 0 w 136"/>
                <a:gd name="T9" fmla="*/ 9 h 199"/>
                <a:gd name="T10" fmla="*/ 10 w 136"/>
                <a:gd name="T11" fmla="*/ 0 h 199"/>
                <a:gd name="T12" fmla="*/ 127 w 136"/>
                <a:gd name="T13" fmla="*/ 0 h 199"/>
                <a:gd name="T14" fmla="*/ 136 w 136"/>
                <a:gd name="T15" fmla="*/ 9 h 199"/>
                <a:gd name="T16" fmla="*/ 136 w 136"/>
                <a:gd name="T17" fmla="*/ 1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99">
                  <a:moveTo>
                    <a:pt x="136" y="190"/>
                  </a:moveTo>
                  <a:cubicBezTo>
                    <a:pt x="136" y="195"/>
                    <a:pt x="132" y="199"/>
                    <a:pt x="127" y="199"/>
                  </a:cubicBezTo>
                  <a:cubicBezTo>
                    <a:pt x="10" y="199"/>
                    <a:pt x="10" y="199"/>
                    <a:pt x="10" y="199"/>
                  </a:cubicBezTo>
                  <a:cubicBezTo>
                    <a:pt x="4" y="199"/>
                    <a:pt x="0" y="195"/>
                    <a:pt x="0" y="19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2" y="0"/>
                    <a:pt x="136" y="4"/>
                    <a:pt x="136" y="9"/>
                  </a:cubicBezTo>
                  <a:lnTo>
                    <a:pt x="136" y="19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id="{7613A531-41DE-4D35-9146-B48F50834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4" y="6476470"/>
              <a:ext cx="544513" cy="171450"/>
            </a:xfrm>
            <a:custGeom>
              <a:avLst/>
              <a:gdLst>
                <a:gd name="T0" fmla="*/ 0 w 101"/>
                <a:gd name="T1" fmla="*/ 23 h 32"/>
                <a:gd name="T2" fmla="*/ 9 w 101"/>
                <a:gd name="T3" fmla="*/ 32 h 32"/>
                <a:gd name="T4" fmla="*/ 91 w 101"/>
                <a:gd name="T5" fmla="*/ 32 h 32"/>
                <a:gd name="T6" fmla="*/ 101 w 101"/>
                <a:gd name="T7" fmla="*/ 23 h 32"/>
                <a:gd name="T8" fmla="*/ 101 w 101"/>
                <a:gd name="T9" fmla="*/ 9 h 32"/>
                <a:gd name="T10" fmla="*/ 91 w 101"/>
                <a:gd name="T11" fmla="*/ 0 h 32"/>
                <a:gd name="T12" fmla="*/ 9 w 101"/>
                <a:gd name="T13" fmla="*/ 0 h 32"/>
                <a:gd name="T14" fmla="*/ 0 w 101"/>
                <a:gd name="T15" fmla="*/ 9 h 32"/>
                <a:gd name="T16" fmla="*/ 0 w 101"/>
                <a:gd name="T1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32">
                  <a:moveTo>
                    <a:pt x="0" y="23"/>
                  </a:moveTo>
                  <a:cubicBezTo>
                    <a:pt x="0" y="28"/>
                    <a:pt x="4" y="32"/>
                    <a:pt x="9" y="3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7" y="32"/>
                    <a:pt x="101" y="28"/>
                    <a:pt x="101" y="2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7" y="0"/>
                    <a:pt x="9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81" name="Freeform 66">
              <a:extLst>
                <a:ext uri="{FF2B5EF4-FFF2-40B4-BE49-F238E27FC236}">
                  <a16:creationId xmlns:a16="http://schemas.microsoft.com/office/drawing/2014/main" id="{56411394-2489-4BC4-A252-49146EBE5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6749520"/>
              <a:ext cx="731838" cy="234950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39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39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4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82" name="Freeform 68">
              <a:extLst>
                <a:ext uri="{FF2B5EF4-FFF2-40B4-BE49-F238E27FC236}">
                  <a16:creationId xmlns:a16="http://schemas.microsoft.com/office/drawing/2014/main" id="{AE6B9009-C341-4EA7-A921-16F2DB829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041" y="7006695"/>
              <a:ext cx="468313" cy="384175"/>
            </a:xfrm>
            <a:custGeom>
              <a:avLst/>
              <a:gdLst>
                <a:gd name="T0" fmla="*/ 33 w 87"/>
                <a:gd name="T1" fmla="*/ 72 h 72"/>
                <a:gd name="T2" fmla="*/ 79 w 87"/>
                <a:gd name="T3" fmla="*/ 72 h 72"/>
                <a:gd name="T4" fmla="*/ 87 w 87"/>
                <a:gd name="T5" fmla="*/ 64 h 72"/>
                <a:gd name="T6" fmla="*/ 87 w 87"/>
                <a:gd name="T7" fmla="*/ 8 h 72"/>
                <a:gd name="T8" fmla="*/ 79 w 87"/>
                <a:gd name="T9" fmla="*/ 0 h 72"/>
                <a:gd name="T10" fmla="*/ 33 w 87"/>
                <a:gd name="T11" fmla="*/ 0 h 72"/>
                <a:gd name="T12" fmla="*/ 0 w 87"/>
                <a:gd name="T13" fmla="*/ 33 h 72"/>
                <a:gd name="T14" fmla="*/ 0 w 87"/>
                <a:gd name="T15" fmla="*/ 39 h 72"/>
                <a:gd name="T16" fmla="*/ 33 w 87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72">
                  <a:moveTo>
                    <a:pt x="33" y="72"/>
                  </a:moveTo>
                  <a:cubicBezTo>
                    <a:pt x="79" y="72"/>
                    <a:pt x="79" y="72"/>
                    <a:pt x="79" y="72"/>
                  </a:cubicBezTo>
                  <a:cubicBezTo>
                    <a:pt x="84" y="72"/>
                    <a:pt x="87" y="68"/>
                    <a:pt x="87" y="64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3"/>
                    <a:pt x="84" y="0"/>
                    <a:pt x="7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7"/>
                    <a:pt x="15" y="72"/>
                    <a:pt x="33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83" name="Freeform 69">
              <a:extLst>
                <a:ext uri="{FF2B5EF4-FFF2-40B4-BE49-F238E27FC236}">
                  <a16:creationId xmlns:a16="http://schemas.microsoft.com/office/drawing/2014/main" id="{384AF18F-C9B4-444A-A86E-35FE42B24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171795"/>
              <a:ext cx="58738" cy="58738"/>
            </a:xfrm>
            <a:custGeom>
              <a:avLst/>
              <a:gdLst>
                <a:gd name="T0" fmla="*/ 8 w 11"/>
                <a:gd name="T1" fmla="*/ 0 h 11"/>
                <a:gd name="T2" fmla="*/ 5 w 11"/>
                <a:gd name="T3" fmla="*/ 0 h 11"/>
                <a:gd name="T4" fmla="*/ 5 w 11"/>
                <a:gd name="T5" fmla="*/ 0 h 11"/>
                <a:gd name="T6" fmla="*/ 0 w 11"/>
                <a:gd name="T7" fmla="*/ 6 h 11"/>
                <a:gd name="T8" fmla="*/ 0 w 11"/>
                <a:gd name="T9" fmla="*/ 8 h 11"/>
                <a:gd name="T10" fmla="*/ 5 w 11"/>
                <a:gd name="T11" fmla="*/ 11 h 11"/>
                <a:gd name="T12" fmla="*/ 5 w 11"/>
                <a:gd name="T13" fmla="*/ 11 h 11"/>
                <a:gd name="T14" fmla="*/ 8 w 11"/>
                <a:gd name="T15" fmla="*/ 11 h 11"/>
                <a:gd name="T16" fmla="*/ 10 w 11"/>
                <a:gd name="T17" fmla="*/ 8 h 11"/>
                <a:gd name="T18" fmla="*/ 11 w 11"/>
                <a:gd name="T19" fmla="*/ 6 h 11"/>
                <a:gd name="T20" fmla="*/ 8 w 11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10"/>
                    <a:pt x="3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10" y="9"/>
                    <a:pt x="10" y="8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3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84" name="Freeform 70">
              <a:extLst>
                <a:ext uri="{FF2B5EF4-FFF2-40B4-BE49-F238E27FC236}">
                  <a16:creationId xmlns:a16="http://schemas.microsoft.com/office/drawing/2014/main" id="{47ABAF02-B5E0-4A63-AFAA-0472F9C1A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214658"/>
              <a:ext cx="53975" cy="15875"/>
            </a:xfrm>
            <a:custGeom>
              <a:avLst/>
              <a:gdLst>
                <a:gd name="T0" fmla="*/ 0 w 10"/>
                <a:gd name="T1" fmla="*/ 0 h 3"/>
                <a:gd name="T2" fmla="*/ 5 w 10"/>
                <a:gd name="T3" fmla="*/ 3 h 3"/>
                <a:gd name="T4" fmla="*/ 5 w 10"/>
                <a:gd name="T5" fmla="*/ 3 h 3"/>
                <a:gd name="T6" fmla="*/ 8 w 10"/>
                <a:gd name="T7" fmla="*/ 3 h 3"/>
                <a:gd name="T8" fmla="*/ 10 w 10"/>
                <a:gd name="T9" fmla="*/ 0 h 3"/>
                <a:gd name="T10" fmla="*/ 0 w 10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cubicBezTo>
                    <a:pt x="1" y="2"/>
                    <a:pt x="3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10" y="1"/>
                    <a:pt x="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85" name="Oval 71">
              <a:extLst>
                <a:ext uri="{FF2B5EF4-FFF2-40B4-BE49-F238E27FC236}">
                  <a16:creationId xmlns:a16="http://schemas.microsoft.com/office/drawing/2014/main" id="{D3DE6F5D-0288-4DE6-AC3A-EE5A6EADF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rgbClr val="6E72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88" name="Oval 72">
              <a:extLst>
                <a:ext uri="{FF2B5EF4-FFF2-40B4-BE49-F238E27FC236}">
                  <a16:creationId xmlns:a16="http://schemas.microsoft.com/office/drawing/2014/main" id="{898B0353-472A-4A9F-B8C3-0549CCC4A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98" name="Oval 73">
              <a:extLst>
                <a:ext uri="{FF2B5EF4-FFF2-40B4-BE49-F238E27FC236}">
                  <a16:creationId xmlns:a16="http://schemas.microsoft.com/office/drawing/2014/main" id="{A547A6A2-6A80-4901-B0B9-BC447BA1D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99" name="Oval 74">
              <a:extLst>
                <a:ext uri="{FF2B5EF4-FFF2-40B4-BE49-F238E27FC236}">
                  <a16:creationId xmlns:a16="http://schemas.microsoft.com/office/drawing/2014/main" id="{6DE91798-D11B-433A-ADDD-B706CCA37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00" name="Oval 41">
              <a:extLst>
                <a:ext uri="{FF2B5EF4-FFF2-40B4-BE49-F238E27FC236}">
                  <a16:creationId xmlns:a16="http://schemas.microsoft.com/office/drawing/2014/main" id="{B596594B-4F6E-4558-B0DA-063F05517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701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03" name="Oval 41">
              <a:extLst>
                <a:ext uri="{FF2B5EF4-FFF2-40B4-BE49-F238E27FC236}">
                  <a16:creationId xmlns:a16="http://schemas.microsoft.com/office/drawing/2014/main" id="{101120D3-A073-4BE6-BCFA-BEC95DD8F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714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A8046BB-3C73-4B9E-AA76-EE4F8E367EED}"/>
              </a:ext>
            </a:extLst>
          </p:cNvPr>
          <p:cNvGrpSpPr/>
          <p:nvPr/>
        </p:nvGrpSpPr>
        <p:grpSpPr>
          <a:xfrm flipH="1">
            <a:off x="9081558" y="4668996"/>
            <a:ext cx="674194" cy="2269858"/>
            <a:chOff x="2159529" y="3980920"/>
            <a:chExt cx="1012825" cy="3409950"/>
          </a:xfrm>
        </p:grpSpPr>
        <p:sp>
          <p:nvSpPr>
            <p:cNvPr id="256" name="Freeform 13">
              <a:extLst>
                <a:ext uri="{FF2B5EF4-FFF2-40B4-BE49-F238E27FC236}">
                  <a16:creationId xmlns:a16="http://schemas.microsoft.com/office/drawing/2014/main" id="{12A43BD6-47AB-4E65-A9AB-6FF72AEF7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529" y="7006695"/>
              <a:ext cx="1012825" cy="384175"/>
            </a:xfrm>
            <a:custGeom>
              <a:avLst/>
              <a:gdLst>
                <a:gd name="T0" fmla="*/ 32 w 188"/>
                <a:gd name="T1" fmla="*/ 0 h 72"/>
                <a:gd name="T2" fmla="*/ 0 w 188"/>
                <a:gd name="T3" fmla="*/ 33 h 72"/>
                <a:gd name="T4" fmla="*/ 0 w 188"/>
                <a:gd name="T5" fmla="*/ 39 h 72"/>
                <a:gd name="T6" fmla="*/ 3 w 188"/>
                <a:gd name="T7" fmla="*/ 53 h 72"/>
                <a:gd name="T8" fmla="*/ 32 w 188"/>
                <a:gd name="T9" fmla="*/ 72 h 72"/>
                <a:gd name="T10" fmla="*/ 180 w 188"/>
                <a:gd name="T11" fmla="*/ 72 h 72"/>
                <a:gd name="T12" fmla="*/ 188 w 188"/>
                <a:gd name="T13" fmla="*/ 64 h 72"/>
                <a:gd name="T14" fmla="*/ 188 w 188"/>
                <a:gd name="T15" fmla="*/ 53 h 72"/>
                <a:gd name="T16" fmla="*/ 188 w 188"/>
                <a:gd name="T17" fmla="*/ 8 h 72"/>
                <a:gd name="T18" fmla="*/ 180 w 188"/>
                <a:gd name="T19" fmla="*/ 0 h 72"/>
                <a:gd name="T20" fmla="*/ 32 w 188"/>
                <a:gd name="T2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8" h="72">
                  <a:moveTo>
                    <a:pt x="32" y="0"/>
                  </a:moveTo>
                  <a:cubicBezTo>
                    <a:pt x="14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1" y="48"/>
                    <a:pt x="3" y="53"/>
                  </a:cubicBezTo>
                  <a:cubicBezTo>
                    <a:pt x="8" y="64"/>
                    <a:pt x="19" y="72"/>
                    <a:pt x="32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5" y="72"/>
                    <a:pt x="188" y="68"/>
                    <a:pt x="188" y="64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8" y="3"/>
                    <a:pt x="185" y="0"/>
                    <a:pt x="180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57" name="Freeform 14">
              <a:extLst>
                <a:ext uri="{FF2B5EF4-FFF2-40B4-BE49-F238E27FC236}">
                  <a16:creationId xmlns:a16="http://schemas.microsoft.com/office/drawing/2014/main" id="{A8841725-CF5B-435D-BF5D-E3AE047E3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404" y="7289270"/>
              <a:ext cx="996950" cy="101600"/>
            </a:xfrm>
            <a:custGeom>
              <a:avLst/>
              <a:gdLst>
                <a:gd name="T0" fmla="*/ 0 w 185"/>
                <a:gd name="T1" fmla="*/ 0 h 19"/>
                <a:gd name="T2" fmla="*/ 29 w 185"/>
                <a:gd name="T3" fmla="*/ 19 h 19"/>
                <a:gd name="T4" fmla="*/ 177 w 185"/>
                <a:gd name="T5" fmla="*/ 19 h 19"/>
                <a:gd name="T6" fmla="*/ 185 w 185"/>
                <a:gd name="T7" fmla="*/ 11 h 19"/>
                <a:gd name="T8" fmla="*/ 185 w 185"/>
                <a:gd name="T9" fmla="*/ 0 h 19"/>
                <a:gd name="T10" fmla="*/ 0 w 18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" h="19">
                  <a:moveTo>
                    <a:pt x="0" y="0"/>
                  </a:moveTo>
                  <a:cubicBezTo>
                    <a:pt x="5" y="11"/>
                    <a:pt x="16" y="19"/>
                    <a:pt x="29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82" y="19"/>
                    <a:pt x="185" y="15"/>
                    <a:pt x="185" y="11"/>
                  </a:cubicBezTo>
                  <a:cubicBezTo>
                    <a:pt x="185" y="0"/>
                    <a:pt x="185" y="0"/>
                    <a:pt x="1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58" name="Freeform 35">
              <a:extLst>
                <a:ext uri="{FF2B5EF4-FFF2-40B4-BE49-F238E27FC236}">
                  <a16:creationId xmlns:a16="http://schemas.microsoft.com/office/drawing/2014/main" id="{2C1F35B1-D6A2-4BA6-BA6F-3FA85DD20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279" y="3980920"/>
              <a:ext cx="727075" cy="1463675"/>
            </a:xfrm>
            <a:custGeom>
              <a:avLst/>
              <a:gdLst>
                <a:gd name="T0" fmla="*/ 135 w 135"/>
                <a:gd name="T1" fmla="*/ 9 h 274"/>
                <a:gd name="T2" fmla="*/ 126 w 135"/>
                <a:gd name="T3" fmla="*/ 0 h 274"/>
                <a:gd name="T4" fmla="*/ 58 w 135"/>
                <a:gd name="T5" fmla="*/ 0 h 274"/>
                <a:gd name="T6" fmla="*/ 47 w 135"/>
                <a:gd name="T7" fmla="*/ 9 h 274"/>
                <a:gd name="T8" fmla="*/ 1 w 135"/>
                <a:gd name="T9" fmla="*/ 265 h 274"/>
                <a:gd name="T10" fmla="*/ 9 w 135"/>
                <a:gd name="T11" fmla="*/ 274 h 274"/>
                <a:gd name="T12" fmla="*/ 126 w 135"/>
                <a:gd name="T13" fmla="*/ 274 h 274"/>
                <a:gd name="T14" fmla="*/ 135 w 135"/>
                <a:gd name="T15" fmla="*/ 265 h 274"/>
                <a:gd name="T16" fmla="*/ 135 w 135"/>
                <a:gd name="T17" fmla="*/ 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74">
                  <a:moveTo>
                    <a:pt x="135" y="9"/>
                  </a:moveTo>
                  <a:cubicBezTo>
                    <a:pt x="135" y="4"/>
                    <a:pt x="131" y="0"/>
                    <a:pt x="126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0"/>
                    <a:pt x="48" y="4"/>
                    <a:pt x="47" y="9"/>
                  </a:cubicBezTo>
                  <a:cubicBezTo>
                    <a:pt x="1" y="265"/>
                    <a:pt x="1" y="265"/>
                    <a:pt x="1" y="265"/>
                  </a:cubicBezTo>
                  <a:cubicBezTo>
                    <a:pt x="0" y="270"/>
                    <a:pt x="3" y="274"/>
                    <a:pt x="9" y="274"/>
                  </a:cubicBezTo>
                  <a:cubicBezTo>
                    <a:pt x="126" y="274"/>
                    <a:pt x="126" y="274"/>
                    <a:pt x="126" y="274"/>
                  </a:cubicBezTo>
                  <a:cubicBezTo>
                    <a:pt x="131" y="274"/>
                    <a:pt x="135" y="270"/>
                    <a:pt x="135" y="265"/>
                  </a:cubicBezTo>
                  <a:lnTo>
                    <a:pt x="135" y="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59" name="Oval 41">
              <a:extLst>
                <a:ext uri="{FF2B5EF4-FFF2-40B4-BE49-F238E27FC236}">
                  <a16:creationId xmlns:a16="http://schemas.microsoft.com/office/drawing/2014/main" id="{4266A2A4-9E54-43A3-B3CF-2D71B45F2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916" y="5060420"/>
              <a:ext cx="247650" cy="24606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0" name="Freeform 43">
              <a:extLst>
                <a:ext uri="{FF2B5EF4-FFF2-40B4-BE49-F238E27FC236}">
                  <a16:creationId xmlns:a16="http://schemas.microsoft.com/office/drawing/2014/main" id="{FC934F72-C6DD-44B9-A28E-D54ADCE05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444595"/>
              <a:ext cx="731838" cy="236538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40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40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5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1" name="Freeform 45">
              <a:extLst>
                <a:ext uri="{FF2B5EF4-FFF2-40B4-BE49-F238E27FC236}">
                  <a16:creationId xmlns:a16="http://schemas.microsoft.com/office/drawing/2014/main" id="{EAB63CA0-EF68-417A-A4FD-D994564E5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681133"/>
              <a:ext cx="731838" cy="1063625"/>
            </a:xfrm>
            <a:custGeom>
              <a:avLst/>
              <a:gdLst>
                <a:gd name="T0" fmla="*/ 136 w 136"/>
                <a:gd name="T1" fmla="*/ 190 h 199"/>
                <a:gd name="T2" fmla="*/ 127 w 136"/>
                <a:gd name="T3" fmla="*/ 199 h 199"/>
                <a:gd name="T4" fmla="*/ 10 w 136"/>
                <a:gd name="T5" fmla="*/ 199 h 199"/>
                <a:gd name="T6" fmla="*/ 0 w 136"/>
                <a:gd name="T7" fmla="*/ 190 h 199"/>
                <a:gd name="T8" fmla="*/ 0 w 136"/>
                <a:gd name="T9" fmla="*/ 9 h 199"/>
                <a:gd name="T10" fmla="*/ 10 w 136"/>
                <a:gd name="T11" fmla="*/ 0 h 199"/>
                <a:gd name="T12" fmla="*/ 127 w 136"/>
                <a:gd name="T13" fmla="*/ 0 h 199"/>
                <a:gd name="T14" fmla="*/ 136 w 136"/>
                <a:gd name="T15" fmla="*/ 9 h 199"/>
                <a:gd name="T16" fmla="*/ 136 w 136"/>
                <a:gd name="T17" fmla="*/ 1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99">
                  <a:moveTo>
                    <a:pt x="136" y="190"/>
                  </a:moveTo>
                  <a:cubicBezTo>
                    <a:pt x="136" y="195"/>
                    <a:pt x="132" y="199"/>
                    <a:pt x="127" y="199"/>
                  </a:cubicBezTo>
                  <a:cubicBezTo>
                    <a:pt x="10" y="199"/>
                    <a:pt x="10" y="199"/>
                    <a:pt x="10" y="199"/>
                  </a:cubicBezTo>
                  <a:cubicBezTo>
                    <a:pt x="4" y="199"/>
                    <a:pt x="0" y="195"/>
                    <a:pt x="0" y="19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2" y="0"/>
                    <a:pt x="136" y="4"/>
                    <a:pt x="136" y="9"/>
                  </a:cubicBezTo>
                  <a:lnTo>
                    <a:pt x="136" y="19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2" name="Freeform 47">
              <a:extLst>
                <a:ext uri="{FF2B5EF4-FFF2-40B4-BE49-F238E27FC236}">
                  <a16:creationId xmlns:a16="http://schemas.microsoft.com/office/drawing/2014/main" id="{C2778E03-BDA9-4F34-8DC8-030A7CF82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4" y="6476470"/>
              <a:ext cx="544513" cy="171450"/>
            </a:xfrm>
            <a:custGeom>
              <a:avLst/>
              <a:gdLst>
                <a:gd name="T0" fmla="*/ 0 w 101"/>
                <a:gd name="T1" fmla="*/ 23 h 32"/>
                <a:gd name="T2" fmla="*/ 9 w 101"/>
                <a:gd name="T3" fmla="*/ 32 h 32"/>
                <a:gd name="T4" fmla="*/ 91 w 101"/>
                <a:gd name="T5" fmla="*/ 32 h 32"/>
                <a:gd name="T6" fmla="*/ 101 w 101"/>
                <a:gd name="T7" fmla="*/ 23 h 32"/>
                <a:gd name="T8" fmla="*/ 101 w 101"/>
                <a:gd name="T9" fmla="*/ 9 h 32"/>
                <a:gd name="T10" fmla="*/ 91 w 101"/>
                <a:gd name="T11" fmla="*/ 0 h 32"/>
                <a:gd name="T12" fmla="*/ 9 w 101"/>
                <a:gd name="T13" fmla="*/ 0 h 32"/>
                <a:gd name="T14" fmla="*/ 0 w 101"/>
                <a:gd name="T15" fmla="*/ 9 h 32"/>
                <a:gd name="T16" fmla="*/ 0 w 101"/>
                <a:gd name="T1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32">
                  <a:moveTo>
                    <a:pt x="0" y="23"/>
                  </a:moveTo>
                  <a:cubicBezTo>
                    <a:pt x="0" y="28"/>
                    <a:pt x="4" y="32"/>
                    <a:pt x="9" y="3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7" y="32"/>
                    <a:pt x="101" y="28"/>
                    <a:pt x="101" y="2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7" y="0"/>
                    <a:pt x="9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3" name="Freeform 66">
              <a:extLst>
                <a:ext uri="{FF2B5EF4-FFF2-40B4-BE49-F238E27FC236}">
                  <a16:creationId xmlns:a16="http://schemas.microsoft.com/office/drawing/2014/main" id="{378DE05C-C820-4FE8-8FF8-9A65B74D3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6749520"/>
              <a:ext cx="731838" cy="234950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39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39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4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4" name="Freeform 68">
              <a:extLst>
                <a:ext uri="{FF2B5EF4-FFF2-40B4-BE49-F238E27FC236}">
                  <a16:creationId xmlns:a16="http://schemas.microsoft.com/office/drawing/2014/main" id="{8F7D5260-1DF3-4522-9D86-D21DF08A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041" y="7006695"/>
              <a:ext cx="468313" cy="384175"/>
            </a:xfrm>
            <a:custGeom>
              <a:avLst/>
              <a:gdLst>
                <a:gd name="T0" fmla="*/ 33 w 87"/>
                <a:gd name="T1" fmla="*/ 72 h 72"/>
                <a:gd name="T2" fmla="*/ 79 w 87"/>
                <a:gd name="T3" fmla="*/ 72 h 72"/>
                <a:gd name="T4" fmla="*/ 87 w 87"/>
                <a:gd name="T5" fmla="*/ 64 h 72"/>
                <a:gd name="T6" fmla="*/ 87 w 87"/>
                <a:gd name="T7" fmla="*/ 8 h 72"/>
                <a:gd name="T8" fmla="*/ 79 w 87"/>
                <a:gd name="T9" fmla="*/ 0 h 72"/>
                <a:gd name="T10" fmla="*/ 33 w 87"/>
                <a:gd name="T11" fmla="*/ 0 h 72"/>
                <a:gd name="T12" fmla="*/ 0 w 87"/>
                <a:gd name="T13" fmla="*/ 33 h 72"/>
                <a:gd name="T14" fmla="*/ 0 w 87"/>
                <a:gd name="T15" fmla="*/ 39 h 72"/>
                <a:gd name="T16" fmla="*/ 33 w 87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72">
                  <a:moveTo>
                    <a:pt x="33" y="72"/>
                  </a:moveTo>
                  <a:cubicBezTo>
                    <a:pt x="79" y="72"/>
                    <a:pt x="79" y="72"/>
                    <a:pt x="79" y="72"/>
                  </a:cubicBezTo>
                  <a:cubicBezTo>
                    <a:pt x="84" y="72"/>
                    <a:pt x="87" y="68"/>
                    <a:pt x="87" y="64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3"/>
                    <a:pt x="84" y="0"/>
                    <a:pt x="7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7"/>
                    <a:pt x="15" y="72"/>
                    <a:pt x="33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5" name="Freeform 69">
              <a:extLst>
                <a:ext uri="{FF2B5EF4-FFF2-40B4-BE49-F238E27FC236}">
                  <a16:creationId xmlns:a16="http://schemas.microsoft.com/office/drawing/2014/main" id="{CF0F133F-C4A4-4003-984A-0EB7574E5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171795"/>
              <a:ext cx="58738" cy="58738"/>
            </a:xfrm>
            <a:custGeom>
              <a:avLst/>
              <a:gdLst>
                <a:gd name="T0" fmla="*/ 8 w 11"/>
                <a:gd name="T1" fmla="*/ 0 h 11"/>
                <a:gd name="T2" fmla="*/ 5 w 11"/>
                <a:gd name="T3" fmla="*/ 0 h 11"/>
                <a:gd name="T4" fmla="*/ 5 w 11"/>
                <a:gd name="T5" fmla="*/ 0 h 11"/>
                <a:gd name="T6" fmla="*/ 0 w 11"/>
                <a:gd name="T7" fmla="*/ 6 h 11"/>
                <a:gd name="T8" fmla="*/ 0 w 11"/>
                <a:gd name="T9" fmla="*/ 8 h 11"/>
                <a:gd name="T10" fmla="*/ 5 w 11"/>
                <a:gd name="T11" fmla="*/ 11 h 11"/>
                <a:gd name="T12" fmla="*/ 5 w 11"/>
                <a:gd name="T13" fmla="*/ 11 h 11"/>
                <a:gd name="T14" fmla="*/ 8 w 11"/>
                <a:gd name="T15" fmla="*/ 11 h 11"/>
                <a:gd name="T16" fmla="*/ 10 w 11"/>
                <a:gd name="T17" fmla="*/ 8 h 11"/>
                <a:gd name="T18" fmla="*/ 11 w 11"/>
                <a:gd name="T19" fmla="*/ 6 h 11"/>
                <a:gd name="T20" fmla="*/ 8 w 11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10"/>
                    <a:pt x="3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10" y="9"/>
                    <a:pt x="10" y="8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3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6" name="Freeform 70">
              <a:extLst>
                <a:ext uri="{FF2B5EF4-FFF2-40B4-BE49-F238E27FC236}">
                  <a16:creationId xmlns:a16="http://schemas.microsoft.com/office/drawing/2014/main" id="{86DBC3E5-3ED3-41F8-9F8E-A0DCDBE55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214658"/>
              <a:ext cx="53975" cy="15875"/>
            </a:xfrm>
            <a:custGeom>
              <a:avLst/>
              <a:gdLst>
                <a:gd name="T0" fmla="*/ 0 w 10"/>
                <a:gd name="T1" fmla="*/ 0 h 3"/>
                <a:gd name="T2" fmla="*/ 5 w 10"/>
                <a:gd name="T3" fmla="*/ 3 h 3"/>
                <a:gd name="T4" fmla="*/ 5 w 10"/>
                <a:gd name="T5" fmla="*/ 3 h 3"/>
                <a:gd name="T6" fmla="*/ 8 w 10"/>
                <a:gd name="T7" fmla="*/ 3 h 3"/>
                <a:gd name="T8" fmla="*/ 10 w 10"/>
                <a:gd name="T9" fmla="*/ 0 h 3"/>
                <a:gd name="T10" fmla="*/ 0 w 10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cubicBezTo>
                    <a:pt x="1" y="2"/>
                    <a:pt x="3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10" y="1"/>
                    <a:pt x="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7" name="Oval 71">
              <a:extLst>
                <a:ext uri="{FF2B5EF4-FFF2-40B4-BE49-F238E27FC236}">
                  <a16:creationId xmlns:a16="http://schemas.microsoft.com/office/drawing/2014/main" id="{D15F0BD1-F77E-4C76-B99C-08BD792B4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rgbClr val="6E72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8" name="Oval 72">
              <a:extLst>
                <a:ext uri="{FF2B5EF4-FFF2-40B4-BE49-F238E27FC236}">
                  <a16:creationId xmlns:a16="http://schemas.microsoft.com/office/drawing/2014/main" id="{43EA0456-7D9E-4CE6-B9A9-936E3CF94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69" name="Oval 73">
              <a:extLst>
                <a:ext uri="{FF2B5EF4-FFF2-40B4-BE49-F238E27FC236}">
                  <a16:creationId xmlns:a16="http://schemas.microsoft.com/office/drawing/2014/main" id="{5517380D-EC2C-43DC-B458-741F34A5A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70" name="Oval 74">
              <a:extLst>
                <a:ext uri="{FF2B5EF4-FFF2-40B4-BE49-F238E27FC236}">
                  <a16:creationId xmlns:a16="http://schemas.microsoft.com/office/drawing/2014/main" id="{C17E628D-C42E-4C5C-AF00-BE696D7D2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71" name="Oval 41">
              <a:extLst>
                <a:ext uri="{FF2B5EF4-FFF2-40B4-BE49-F238E27FC236}">
                  <a16:creationId xmlns:a16="http://schemas.microsoft.com/office/drawing/2014/main" id="{B657F766-41F8-4EDB-9427-6D4345881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701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72" name="Oval 41">
              <a:extLst>
                <a:ext uri="{FF2B5EF4-FFF2-40B4-BE49-F238E27FC236}">
                  <a16:creationId xmlns:a16="http://schemas.microsoft.com/office/drawing/2014/main" id="{3694B0E6-7276-4265-ACFF-07478C4F2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714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487ED281-CD4E-4E78-AEAA-402B3B92A053}"/>
              </a:ext>
            </a:extLst>
          </p:cNvPr>
          <p:cNvGrpSpPr/>
          <p:nvPr/>
        </p:nvGrpSpPr>
        <p:grpSpPr>
          <a:xfrm>
            <a:off x="11519608" y="5651380"/>
            <a:ext cx="915985" cy="1343145"/>
            <a:chOff x="7742940" y="9595076"/>
            <a:chExt cx="1012665" cy="1484910"/>
          </a:xfrm>
        </p:grpSpPr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669C5C62-898C-4B3B-8637-D619A49F7BA4}"/>
                </a:ext>
              </a:extLst>
            </p:cNvPr>
            <p:cNvGrpSpPr/>
            <p:nvPr userDrawn="1"/>
          </p:nvGrpSpPr>
          <p:grpSpPr>
            <a:xfrm flipH="1">
              <a:off x="7742940" y="9595076"/>
              <a:ext cx="847595" cy="1484910"/>
              <a:chOff x="6049963" y="5249863"/>
              <a:chExt cx="415925" cy="728663"/>
            </a:xfrm>
          </p:grpSpPr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7ED97F59-EFF8-4D6A-9C62-D4C515C72D9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049963" y="5746750"/>
                <a:ext cx="292100" cy="231775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5" name="Freeform 383">
                <a:extLst>
                  <a:ext uri="{FF2B5EF4-FFF2-40B4-BE49-F238E27FC236}">
                    <a16:creationId xmlns:a16="http://schemas.microsoft.com/office/drawing/2014/main" id="{64A5EE47-C34E-4B7D-8149-57EEE5B810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16650" y="5326063"/>
                <a:ext cx="249238" cy="652463"/>
              </a:xfrm>
              <a:custGeom>
                <a:avLst/>
                <a:gdLst>
                  <a:gd name="T0" fmla="*/ 0 w 157"/>
                  <a:gd name="T1" fmla="*/ 0 h 411"/>
                  <a:gd name="T2" fmla="*/ 157 w 157"/>
                  <a:gd name="T3" fmla="*/ 0 h 411"/>
                  <a:gd name="T4" fmla="*/ 157 w 157"/>
                  <a:gd name="T5" fmla="*/ 411 h 411"/>
                  <a:gd name="T6" fmla="*/ 0 w 157"/>
                  <a:gd name="T7" fmla="*/ 411 h 411"/>
                  <a:gd name="T8" fmla="*/ 0 w 157"/>
                  <a:gd name="T9" fmla="*/ 268 h 411"/>
                  <a:gd name="T10" fmla="*/ 0 w 157"/>
                  <a:gd name="T11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7" h="411">
                    <a:moveTo>
                      <a:pt x="0" y="0"/>
                    </a:moveTo>
                    <a:lnTo>
                      <a:pt x="157" y="0"/>
                    </a:lnTo>
                    <a:lnTo>
                      <a:pt x="157" y="411"/>
                    </a:lnTo>
                    <a:lnTo>
                      <a:pt x="0" y="411"/>
                    </a:lnTo>
                    <a:lnTo>
                      <a:pt x="0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E8ED8921-81BF-4C9F-B688-4BFD1E9C064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02375" y="5375275"/>
                <a:ext cx="25400" cy="44450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EEEA777E-2C51-4FDF-A0DE-E32FD7276A7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375275"/>
                <a:ext cx="25400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6A3D25F3-E358-42B3-8794-F6041A0654F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443538"/>
                <a:ext cx="25400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640914DD-C72A-44CB-887D-95ABBEA7EA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48400" y="5513388"/>
                <a:ext cx="26988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0591C611-D489-42AD-86AB-AF647309CC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02375" y="5581650"/>
                <a:ext cx="25400" cy="4921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F9C0D9A7-E714-4968-BC5E-B23095FD1F2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581650"/>
                <a:ext cx="25400" cy="4921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DAA483EB-2C90-4300-B2B8-264419E579D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651500"/>
                <a:ext cx="25400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BFF13440-CC3D-4030-A5D4-92F4384131E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10325" y="5651500"/>
                <a:ext cx="23813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065D41D9-162A-4D31-9F72-0F2C55801C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48400" y="5719763"/>
                <a:ext cx="26988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C4DCD26A-E718-4A3E-95FA-81402039F9D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02375" y="5719763"/>
                <a:ext cx="25400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37C59222-873E-47CA-A86C-DE9631BCF7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067425" y="5792788"/>
                <a:ext cx="23813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7D3C52C0-CADC-4222-8785-4B1D41F3268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281613"/>
                <a:ext cx="79375" cy="44450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DE82D564-0897-4629-B02B-73BB99F864F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75388" y="5249863"/>
                <a:ext cx="14288" cy="76200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ACAE89B7-BE50-4B72-8984-1FC8B37C546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719763"/>
                <a:ext cx="25400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4BB4697A-50B8-4C16-B89A-137746F375F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10325" y="5719763"/>
                <a:ext cx="23813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8BD8341-54FD-42E7-9F82-559BB332D0C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067425" y="5861051"/>
                <a:ext cx="23813" cy="444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F8CD044E-B06B-453E-B0AA-49FDCEF16DFF}"/>
                </a:ext>
              </a:extLst>
            </p:cNvPr>
            <p:cNvGrpSpPr/>
            <p:nvPr/>
          </p:nvGrpSpPr>
          <p:grpSpPr>
            <a:xfrm flipH="1">
              <a:off x="8361243" y="9975969"/>
              <a:ext cx="394362" cy="1104017"/>
              <a:chOff x="7518401" y="5304594"/>
              <a:chExt cx="241300" cy="675520"/>
            </a:xfrm>
          </p:grpSpPr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4BAB5BD7-A7ED-48DF-9961-B61DA04EEB5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18401" y="5373688"/>
                <a:ext cx="241300" cy="606425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F4BF781E-2203-4932-952E-F6FE33F5C74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50151" y="5304594"/>
                <a:ext cx="177800" cy="69095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B0303B18-982C-4E9A-883F-F655D2DBCE5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53326" y="5416551"/>
                <a:ext cx="25400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EC68A9EA-9732-4817-B051-6B02D175E50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602538" y="5416551"/>
                <a:ext cx="23813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F2368415-184C-4B93-8DC0-14E3CDC462C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651751" y="5416551"/>
                <a:ext cx="23813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09B6563A-6C80-4884-B9EB-0435A3357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699376" y="5416551"/>
                <a:ext cx="25400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77D00F1E-E2E9-425D-83F1-DA7046832F9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50151" y="5304594"/>
                <a:ext cx="177800" cy="17463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BD52518D-8CB7-4032-8C7F-3D6FBF9B58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18401" y="5356226"/>
                <a:ext cx="241300" cy="17463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51304">
                  <a:defRPr/>
                </a:pPr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A47627F1-6B34-423D-8E43-91658088A8FC}"/>
              </a:ext>
            </a:extLst>
          </p:cNvPr>
          <p:cNvGrpSpPr/>
          <p:nvPr/>
        </p:nvGrpSpPr>
        <p:grpSpPr>
          <a:xfrm>
            <a:off x="882" y="6122159"/>
            <a:ext cx="2799097" cy="882728"/>
            <a:chOff x="0" y="6002662"/>
            <a:chExt cx="2744462" cy="865498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50FB7ABD-4E50-4F03-93C6-BE937485BB55}"/>
                </a:ext>
              </a:extLst>
            </p:cNvPr>
            <p:cNvGrpSpPr/>
            <p:nvPr/>
          </p:nvGrpSpPr>
          <p:grpSpPr>
            <a:xfrm flipH="1">
              <a:off x="0" y="6039805"/>
              <a:ext cx="1018193" cy="818195"/>
              <a:chOff x="11693671" y="6275387"/>
              <a:chExt cx="742805" cy="596900"/>
            </a:xfrm>
          </p:grpSpPr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10501F8A-2712-4F30-B071-C19A2F013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3671" y="6551612"/>
                <a:ext cx="742805" cy="320675"/>
              </a:xfrm>
              <a:custGeom>
                <a:avLst/>
                <a:gdLst>
                  <a:gd name="connsiteX0" fmla="*/ 581819 w 742805"/>
                  <a:gd name="connsiteY0" fmla="*/ 0 h 320675"/>
                  <a:gd name="connsiteX1" fmla="*/ 672444 w 742805"/>
                  <a:gd name="connsiteY1" fmla="*/ 5859 h 320675"/>
                  <a:gd name="connsiteX2" fmla="*/ 742805 w 742805"/>
                  <a:gd name="connsiteY2" fmla="*/ 19687 h 320675"/>
                  <a:gd name="connsiteX3" fmla="*/ 742805 w 742805"/>
                  <a:gd name="connsiteY3" fmla="*/ 320675 h 320675"/>
                  <a:gd name="connsiteX4" fmla="*/ 0 w 742805"/>
                  <a:gd name="connsiteY4" fmla="*/ 320675 h 320675"/>
                  <a:gd name="connsiteX5" fmla="*/ 581819 w 742805"/>
                  <a:gd name="connsiteY5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2805" h="320675">
                    <a:moveTo>
                      <a:pt x="581819" y="0"/>
                    </a:moveTo>
                    <a:cubicBezTo>
                      <a:pt x="612555" y="0"/>
                      <a:pt x="642804" y="1994"/>
                      <a:pt x="672444" y="5859"/>
                    </a:cubicBezTo>
                    <a:lnTo>
                      <a:pt x="742805" y="19687"/>
                    </a:lnTo>
                    <a:lnTo>
                      <a:pt x="742805" y="320675"/>
                    </a:lnTo>
                    <a:lnTo>
                      <a:pt x="0" y="320675"/>
                    </a:lnTo>
                    <a:cubicBezTo>
                      <a:pt x="121212" y="127581"/>
                      <a:pt x="335931" y="0"/>
                      <a:pt x="581819" y="0"/>
                    </a:cubicBezTo>
                    <a:close/>
                  </a:path>
                </a:pathLst>
              </a:custGeom>
              <a:solidFill>
                <a:srgbClr val="BAD8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96" name="Freeform 312">
                <a:extLst>
                  <a:ext uri="{FF2B5EF4-FFF2-40B4-BE49-F238E27FC236}">
                    <a16:creationId xmlns:a16="http://schemas.microsoft.com/office/drawing/2014/main" id="{8032FB97-D12D-4042-870D-ED4F5F588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28543" y="6275387"/>
                <a:ext cx="295275" cy="538163"/>
              </a:xfrm>
              <a:custGeom>
                <a:avLst/>
                <a:gdLst>
                  <a:gd name="T0" fmla="*/ 92 w 186"/>
                  <a:gd name="T1" fmla="*/ 0 h 339"/>
                  <a:gd name="T2" fmla="*/ 0 w 186"/>
                  <a:gd name="T3" fmla="*/ 339 h 339"/>
                  <a:gd name="T4" fmla="*/ 186 w 186"/>
                  <a:gd name="T5" fmla="*/ 339 h 339"/>
                  <a:gd name="T6" fmla="*/ 92 w 186"/>
                  <a:gd name="T7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6" h="339">
                    <a:moveTo>
                      <a:pt x="92" y="0"/>
                    </a:moveTo>
                    <a:lnTo>
                      <a:pt x="0" y="339"/>
                    </a:lnTo>
                    <a:lnTo>
                      <a:pt x="186" y="339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7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grpSp>
            <p:nvGrpSpPr>
              <p:cNvPr id="397" name="Group 396">
                <a:extLst>
                  <a:ext uri="{FF2B5EF4-FFF2-40B4-BE49-F238E27FC236}">
                    <a16:creationId xmlns:a16="http://schemas.microsoft.com/office/drawing/2014/main" id="{A352A740-C66E-41DD-98DC-CA5E9A64713D}"/>
                  </a:ext>
                </a:extLst>
              </p:cNvPr>
              <p:cNvGrpSpPr/>
              <p:nvPr/>
            </p:nvGrpSpPr>
            <p:grpSpPr>
              <a:xfrm>
                <a:off x="11846828" y="6362695"/>
                <a:ext cx="138113" cy="393701"/>
                <a:chOff x="11890430" y="6270624"/>
                <a:chExt cx="138113" cy="393701"/>
              </a:xfrm>
            </p:grpSpPr>
            <p:sp>
              <p:nvSpPr>
                <p:cNvPr id="398" name="Freeform 313">
                  <a:extLst>
                    <a:ext uri="{FF2B5EF4-FFF2-40B4-BE49-F238E27FC236}">
                      <a16:creationId xmlns:a16="http://schemas.microsoft.com/office/drawing/2014/main" id="{493A640E-6525-4096-85F0-EC4A823A15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0430" y="6450012"/>
                  <a:ext cx="138113" cy="214313"/>
                </a:xfrm>
                <a:custGeom>
                  <a:avLst/>
                  <a:gdLst>
                    <a:gd name="T0" fmla="*/ 44 w 87"/>
                    <a:gd name="T1" fmla="*/ 0 h 135"/>
                    <a:gd name="T2" fmla="*/ 0 w 87"/>
                    <a:gd name="T3" fmla="*/ 135 h 135"/>
                    <a:gd name="T4" fmla="*/ 87 w 87"/>
                    <a:gd name="T5" fmla="*/ 135 h 135"/>
                    <a:gd name="T6" fmla="*/ 44 w 87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135">
                      <a:moveTo>
                        <a:pt x="44" y="0"/>
                      </a:moveTo>
                      <a:lnTo>
                        <a:pt x="0" y="135"/>
                      </a:lnTo>
                      <a:lnTo>
                        <a:pt x="87" y="13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2299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51304">
                    <a:defRPr/>
                  </a:pPr>
                  <a:endParaRPr lang="en-US" sz="1836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399" name="Freeform 314">
                  <a:extLst>
                    <a:ext uri="{FF2B5EF4-FFF2-40B4-BE49-F238E27FC236}">
                      <a16:creationId xmlns:a16="http://schemas.microsoft.com/office/drawing/2014/main" id="{0E49DFA5-2CEC-4D06-81CB-206C4891AF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0430" y="6361112"/>
                  <a:ext cx="138113" cy="214313"/>
                </a:xfrm>
                <a:custGeom>
                  <a:avLst/>
                  <a:gdLst>
                    <a:gd name="T0" fmla="*/ 44 w 87"/>
                    <a:gd name="T1" fmla="*/ 0 h 135"/>
                    <a:gd name="T2" fmla="*/ 0 w 87"/>
                    <a:gd name="T3" fmla="*/ 135 h 135"/>
                    <a:gd name="T4" fmla="*/ 87 w 87"/>
                    <a:gd name="T5" fmla="*/ 135 h 135"/>
                    <a:gd name="T6" fmla="*/ 44 w 87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135">
                      <a:moveTo>
                        <a:pt x="44" y="0"/>
                      </a:moveTo>
                      <a:lnTo>
                        <a:pt x="0" y="135"/>
                      </a:lnTo>
                      <a:lnTo>
                        <a:pt x="87" y="13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2299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51304">
                    <a:defRPr/>
                  </a:pPr>
                  <a:endParaRPr lang="en-US" sz="1836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400" name="Freeform 315">
                  <a:extLst>
                    <a:ext uri="{FF2B5EF4-FFF2-40B4-BE49-F238E27FC236}">
                      <a16:creationId xmlns:a16="http://schemas.microsoft.com/office/drawing/2014/main" id="{EFA7A246-1E8E-4DE9-8B74-EF875CCEB8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0430" y="6270624"/>
                  <a:ext cx="138113" cy="214313"/>
                </a:xfrm>
                <a:custGeom>
                  <a:avLst/>
                  <a:gdLst>
                    <a:gd name="T0" fmla="*/ 44 w 87"/>
                    <a:gd name="T1" fmla="*/ 0 h 135"/>
                    <a:gd name="T2" fmla="*/ 0 w 87"/>
                    <a:gd name="T3" fmla="*/ 135 h 135"/>
                    <a:gd name="T4" fmla="*/ 87 w 87"/>
                    <a:gd name="T5" fmla="*/ 135 h 135"/>
                    <a:gd name="T6" fmla="*/ 44 w 87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135">
                      <a:moveTo>
                        <a:pt x="44" y="0"/>
                      </a:moveTo>
                      <a:lnTo>
                        <a:pt x="0" y="135"/>
                      </a:lnTo>
                      <a:lnTo>
                        <a:pt x="87" y="13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2299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51304">
                    <a:defRPr/>
                  </a:pPr>
                  <a:endParaRPr lang="en-US" sz="1836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</p:grpSp>
        <p:pic>
          <p:nvPicPr>
            <p:cNvPr id="394" name="Picture 393">
              <a:extLst>
                <a:ext uri="{FF2B5EF4-FFF2-40B4-BE49-F238E27FC236}">
                  <a16:creationId xmlns:a16="http://schemas.microsoft.com/office/drawing/2014/main" id="{09B0C579-992E-4136-8A09-ED64B8286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98886" y="6002662"/>
              <a:ext cx="2545576" cy="865498"/>
            </a:xfrm>
            <a:prstGeom prst="rect">
              <a:avLst/>
            </a:prstGeom>
          </p:spPr>
        </p:pic>
      </p:grpSp>
      <p:sp>
        <p:nvSpPr>
          <p:cNvPr id="401" name="Rectangle 400">
            <a:extLst>
              <a:ext uri="{FF2B5EF4-FFF2-40B4-BE49-F238E27FC236}">
                <a16:creationId xmlns:a16="http://schemas.microsoft.com/office/drawing/2014/main" id="{B9D051C2-9D73-495D-A70E-2D415291C8B0}"/>
              </a:ext>
            </a:extLst>
          </p:cNvPr>
          <p:cNvSpPr/>
          <p:nvPr/>
        </p:nvSpPr>
        <p:spPr bwMode="auto">
          <a:xfrm>
            <a:off x="882" y="6883183"/>
            <a:ext cx="12434711" cy="111341"/>
          </a:xfrm>
          <a:prstGeom prst="rect">
            <a:avLst/>
          </a:prstGeom>
          <a:solidFill>
            <a:srgbClr val="35353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2" name="Text Placeholder 1">
            <a:extLst>
              <a:ext uri="{FF2B5EF4-FFF2-40B4-BE49-F238E27FC236}">
                <a16:creationId xmlns:a16="http://schemas.microsoft.com/office/drawing/2014/main" id="{0F28F105-3A33-4A32-8D2B-42EECDB6C3A2}"/>
              </a:ext>
            </a:extLst>
          </p:cNvPr>
          <p:cNvSpPr txBox="1">
            <a:spLocks/>
          </p:cNvSpPr>
          <p:nvPr/>
        </p:nvSpPr>
        <p:spPr>
          <a:xfrm>
            <a:off x="534443" y="4819637"/>
            <a:ext cx="4960393" cy="1638706"/>
          </a:xfrm>
          <a:prstGeom prst="rect">
            <a:avLst/>
          </a:prstGeom>
          <a:noFill/>
        </p:spPr>
        <p:txBody>
          <a:bodyPr lIns="0" tIns="93260" bIns="9326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51304">
              <a:lnSpc>
                <a:spcPct val="100000"/>
              </a:lnSpc>
              <a:spcBef>
                <a:spcPts val="612"/>
              </a:spcBef>
              <a:buNone/>
            </a:pPr>
            <a:r>
              <a:rPr lang="en-US" sz="1428" u="sng" dirty="0">
                <a:solidFill>
                  <a:srgbClr val="FFFFFF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en-US" sz="1428" dirty="0">
              <a:solidFill>
                <a:srgbClr val="FFFFFF"/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33149" indent="-171624" defTabSz="951304">
              <a:lnSpc>
                <a:spcPct val="100000"/>
              </a:lnSpc>
              <a:spcBef>
                <a:spcPts val="306"/>
              </a:spcBef>
              <a:buFont typeface="Arial" panose="020B0604020202020204" pitchFamily="34" charset="0"/>
              <a:buChar char="•"/>
            </a:pPr>
            <a:r>
              <a:rPr lang="en-US" sz="1428" dirty="0">
                <a:solidFill>
                  <a:srgbClr val="FFFFFF"/>
                </a:solidFill>
                <a:latin typeface="Segoe UI Light"/>
              </a:rPr>
              <a:t>Start Simple. Add Complexity. No dead-ends.</a:t>
            </a:r>
          </a:p>
          <a:p>
            <a:pPr marL="233149" indent="-171624" defTabSz="951304">
              <a:lnSpc>
                <a:spcPct val="100000"/>
              </a:lnSpc>
              <a:spcBef>
                <a:spcPts val="306"/>
              </a:spcBef>
              <a:buFont typeface="Arial" panose="020B0604020202020204" pitchFamily="34" charset="0"/>
              <a:buChar char="•"/>
            </a:pPr>
            <a:r>
              <a:rPr lang="en-US" sz="1428" dirty="0">
                <a:solidFill>
                  <a:srgbClr val="FFFFFF"/>
                </a:solidFill>
                <a:latin typeface="Segoe UI Light"/>
              </a:rPr>
              <a:t>Bot adapts to the user, based on context</a:t>
            </a:r>
          </a:p>
          <a:p>
            <a:pPr marL="233149" indent="-171624" defTabSz="951304">
              <a:lnSpc>
                <a:spcPct val="100000"/>
              </a:lnSpc>
              <a:spcBef>
                <a:spcPts val="306"/>
              </a:spcBef>
              <a:buFont typeface="Arial" panose="020B0604020202020204" pitchFamily="34" charset="0"/>
              <a:buChar char="•"/>
            </a:pPr>
            <a:r>
              <a:rPr lang="en-US" sz="1428" dirty="0">
                <a:solidFill>
                  <a:srgbClr val="FFFFFF"/>
                </a:solidFill>
                <a:latin typeface="Segoe UI Light"/>
              </a:rPr>
              <a:t>Composable and intelligent controls to manage complexity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16F098-F32A-40D9-AED0-7C0E90AC46B1}"/>
              </a:ext>
            </a:extLst>
          </p:cNvPr>
          <p:cNvGrpSpPr/>
          <p:nvPr/>
        </p:nvGrpSpPr>
        <p:grpSpPr>
          <a:xfrm>
            <a:off x="8545293" y="1562295"/>
            <a:ext cx="664755" cy="290512"/>
            <a:chOff x="6934945" y="1531801"/>
            <a:chExt cx="651780" cy="284842"/>
          </a:xfrm>
        </p:grpSpPr>
        <p:grpSp>
          <p:nvGrpSpPr>
            <p:cNvPr id="403" name="Group 25">
              <a:extLst>
                <a:ext uri="{FF2B5EF4-FFF2-40B4-BE49-F238E27FC236}">
                  <a16:creationId xmlns:a16="http://schemas.microsoft.com/office/drawing/2014/main" id="{1198F0CE-024A-41F2-9B0A-0F97707FECB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25484" y="1531801"/>
              <a:ext cx="176703" cy="176057"/>
              <a:chOff x="3594" y="922"/>
              <a:chExt cx="547" cy="545"/>
            </a:xfrm>
          </p:grpSpPr>
          <p:sp>
            <p:nvSpPr>
              <p:cNvPr id="405" name="Freeform 26">
                <a:extLst>
                  <a:ext uri="{FF2B5EF4-FFF2-40B4-BE49-F238E27FC236}">
                    <a16:creationId xmlns:a16="http://schemas.microsoft.com/office/drawing/2014/main" id="{7E5A060C-940D-454F-8CB5-5ABE94D969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406" name="Freeform 27">
                <a:extLst>
                  <a:ext uri="{FF2B5EF4-FFF2-40B4-BE49-F238E27FC236}">
                    <a16:creationId xmlns:a16="http://schemas.microsoft.com/office/drawing/2014/main" id="{79D78DCD-BD79-400B-BAC3-8BB552CC2D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407" name="Group 25">
              <a:extLst>
                <a:ext uri="{FF2B5EF4-FFF2-40B4-BE49-F238E27FC236}">
                  <a16:creationId xmlns:a16="http://schemas.microsoft.com/office/drawing/2014/main" id="{54DE43D5-023A-4238-AA87-C8B3B354068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11251" y="1633700"/>
              <a:ext cx="132718" cy="132233"/>
              <a:chOff x="3594" y="922"/>
              <a:chExt cx="547" cy="545"/>
            </a:xfrm>
          </p:grpSpPr>
          <p:sp>
            <p:nvSpPr>
              <p:cNvPr id="409" name="Freeform 26">
                <a:extLst>
                  <a:ext uri="{FF2B5EF4-FFF2-40B4-BE49-F238E27FC236}">
                    <a16:creationId xmlns:a16="http://schemas.microsoft.com/office/drawing/2014/main" id="{B5FDD05D-EEC9-483E-8FEA-C622151CE3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410" name="Freeform 27">
                <a:extLst>
                  <a:ext uri="{FF2B5EF4-FFF2-40B4-BE49-F238E27FC236}">
                    <a16:creationId xmlns:a16="http://schemas.microsoft.com/office/drawing/2014/main" id="{BCDEDA0F-2DDF-43C5-B7B2-D2174FD490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411" name="Group 25">
              <a:extLst>
                <a:ext uri="{FF2B5EF4-FFF2-40B4-BE49-F238E27FC236}">
                  <a16:creationId xmlns:a16="http://schemas.microsoft.com/office/drawing/2014/main" id="{91E04310-4479-487D-B76E-D1D47825DF9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38957" y="1722165"/>
              <a:ext cx="87913" cy="87592"/>
              <a:chOff x="3594" y="922"/>
              <a:chExt cx="547" cy="545"/>
            </a:xfrm>
          </p:grpSpPr>
          <p:sp>
            <p:nvSpPr>
              <p:cNvPr id="413" name="Freeform 26">
                <a:extLst>
                  <a:ext uri="{FF2B5EF4-FFF2-40B4-BE49-F238E27FC236}">
                    <a16:creationId xmlns:a16="http://schemas.microsoft.com/office/drawing/2014/main" id="{9AD1201B-CB19-4D5D-8677-FD69B22E7B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414" name="Freeform 27">
                <a:extLst>
                  <a:ext uri="{FF2B5EF4-FFF2-40B4-BE49-F238E27FC236}">
                    <a16:creationId xmlns:a16="http://schemas.microsoft.com/office/drawing/2014/main" id="{857F0FE7-7261-46C7-BC9E-B40889DA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416" name="Group 25">
              <a:extLst>
                <a:ext uri="{FF2B5EF4-FFF2-40B4-BE49-F238E27FC236}">
                  <a16:creationId xmlns:a16="http://schemas.microsoft.com/office/drawing/2014/main" id="{605D473B-08B1-461E-AFAB-B5F839DC6B4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45340" flipH="1">
              <a:off x="6934622" y="1602706"/>
              <a:ext cx="176703" cy="176057"/>
              <a:chOff x="3594" y="922"/>
              <a:chExt cx="547" cy="545"/>
            </a:xfrm>
          </p:grpSpPr>
          <p:sp>
            <p:nvSpPr>
              <p:cNvPr id="423" name="Freeform 26">
                <a:extLst>
                  <a:ext uri="{FF2B5EF4-FFF2-40B4-BE49-F238E27FC236}">
                    <a16:creationId xmlns:a16="http://schemas.microsoft.com/office/drawing/2014/main" id="{A2052BAE-D780-4172-95F7-65EA0C815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424" name="Freeform 27">
                <a:extLst>
                  <a:ext uri="{FF2B5EF4-FFF2-40B4-BE49-F238E27FC236}">
                    <a16:creationId xmlns:a16="http://schemas.microsoft.com/office/drawing/2014/main" id="{503712B8-3589-4F24-8775-D2EBA04B39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417" name="Group 25">
              <a:extLst>
                <a:ext uri="{FF2B5EF4-FFF2-40B4-BE49-F238E27FC236}">
                  <a16:creationId xmlns:a16="http://schemas.microsoft.com/office/drawing/2014/main" id="{1D76E7BC-9AC0-4B48-B9B2-069FA834CB3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45340" flipH="1">
              <a:off x="7095014" y="1548456"/>
              <a:ext cx="132718" cy="132233"/>
              <a:chOff x="3594" y="922"/>
              <a:chExt cx="547" cy="545"/>
            </a:xfrm>
          </p:grpSpPr>
          <p:sp>
            <p:nvSpPr>
              <p:cNvPr id="421" name="Freeform 26">
                <a:extLst>
                  <a:ext uri="{FF2B5EF4-FFF2-40B4-BE49-F238E27FC236}">
                    <a16:creationId xmlns:a16="http://schemas.microsoft.com/office/drawing/2014/main" id="{E3357B23-A2B3-4D0B-89A0-0EA16EF72E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422" name="Freeform 27">
                <a:extLst>
                  <a:ext uri="{FF2B5EF4-FFF2-40B4-BE49-F238E27FC236}">
                    <a16:creationId xmlns:a16="http://schemas.microsoft.com/office/drawing/2014/main" id="{23339073-722D-4FE7-B207-6C1D95E48C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418" name="Group 25">
              <a:extLst>
                <a:ext uri="{FF2B5EF4-FFF2-40B4-BE49-F238E27FC236}">
                  <a16:creationId xmlns:a16="http://schemas.microsoft.com/office/drawing/2014/main" id="{B937F1DF-A978-407E-A9C8-16E726BEE8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45340" flipH="1">
              <a:off x="7120409" y="1695095"/>
              <a:ext cx="87913" cy="87592"/>
              <a:chOff x="3594" y="922"/>
              <a:chExt cx="547" cy="545"/>
            </a:xfrm>
          </p:grpSpPr>
          <p:sp>
            <p:nvSpPr>
              <p:cNvPr id="419" name="Freeform 26">
                <a:extLst>
                  <a:ext uri="{FF2B5EF4-FFF2-40B4-BE49-F238E27FC236}">
                    <a16:creationId xmlns:a16="http://schemas.microsoft.com/office/drawing/2014/main" id="{890120A7-169C-4739-B9F1-7DEB27794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420" name="Freeform 27">
                <a:extLst>
                  <a:ext uri="{FF2B5EF4-FFF2-40B4-BE49-F238E27FC236}">
                    <a16:creationId xmlns:a16="http://schemas.microsoft.com/office/drawing/2014/main" id="{8164F4ED-EFCF-401A-AE98-A9A9AACB7E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425" name="Group 25">
              <a:extLst>
                <a:ext uri="{FF2B5EF4-FFF2-40B4-BE49-F238E27FC236}">
                  <a16:creationId xmlns:a16="http://schemas.microsoft.com/office/drawing/2014/main" id="{B35A963D-B161-443C-BBD8-278EE7009AC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54007" y="1684410"/>
              <a:ext cx="132718" cy="132233"/>
              <a:chOff x="3594" y="922"/>
              <a:chExt cx="547" cy="545"/>
            </a:xfrm>
          </p:grpSpPr>
          <p:sp>
            <p:nvSpPr>
              <p:cNvPr id="426" name="Freeform 26">
                <a:extLst>
                  <a:ext uri="{FF2B5EF4-FFF2-40B4-BE49-F238E27FC236}">
                    <a16:creationId xmlns:a16="http://schemas.microsoft.com/office/drawing/2014/main" id="{23CA5CDF-D072-4925-9A5B-D92C7B28FA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427" name="Freeform 27">
                <a:extLst>
                  <a:ext uri="{FF2B5EF4-FFF2-40B4-BE49-F238E27FC236}">
                    <a16:creationId xmlns:a16="http://schemas.microsoft.com/office/drawing/2014/main" id="{D9ECBA86-4A21-440F-8F18-ACCF464AD1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428" name="Rectangle 427">
            <a:extLst>
              <a:ext uri="{FF2B5EF4-FFF2-40B4-BE49-F238E27FC236}">
                <a16:creationId xmlns:a16="http://schemas.microsoft.com/office/drawing/2014/main" id="{D5ACEAA9-9CC2-4EC2-9B43-CB28B8FD2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6091" y="3047855"/>
            <a:ext cx="899805" cy="38814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none" lIns="0" tIns="0" rIns="0" bIns="0" numCol="1" anchor="ctr" anchorCtr="0" compatLnSpc="1">
            <a:prstTxWarp prst="textArchUp">
              <a:avLst>
                <a:gd name="adj" fmla="val 11375144"/>
              </a:avLst>
            </a:prstTxWarp>
            <a:spAutoFit/>
          </a:bodyPr>
          <a:lstStyle/>
          <a:p>
            <a:pPr algn="ctr" defTabSz="932597"/>
            <a:r>
              <a:rPr lang="en-US" sz="1122" b="1" dirty="0">
                <a:solidFill>
                  <a:srgbClr val="EAEAEA">
                    <a:lumMod val="2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BUILDER</a:t>
            </a:r>
          </a:p>
        </p:txBody>
      </p:sp>
      <p:pic>
        <p:nvPicPr>
          <p:cNvPr id="429" name="Picture 428" descr="bot-framework-default-7.png">
            <a:extLst>
              <a:ext uri="{FF2B5EF4-FFF2-40B4-BE49-F238E27FC236}">
                <a16:creationId xmlns:a16="http://schemas.microsoft.com/office/drawing/2014/main" id="{C3F5523D-50DE-44C6-9273-06E189C1D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095" y="3198417"/>
            <a:ext cx="459541" cy="459542"/>
          </a:xfrm>
          <a:prstGeom prst="ellipse">
            <a:avLst/>
          </a:prstGeom>
        </p:spPr>
      </p:pic>
      <p:sp>
        <p:nvSpPr>
          <p:cNvPr id="431" name="Rectangle 430">
            <a:extLst>
              <a:ext uri="{FF2B5EF4-FFF2-40B4-BE49-F238E27FC236}">
                <a16:creationId xmlns:a16="http://schemas.microsoft.com/office/drawing/2014/main" id="{F5D15ADC-5AEE-4D5D-8763-FDC3A65E9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890" y="3903207"/>
            <a:ext cx="1097946" cy="1992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defTabSz="932597"/>
            <a:r>
              <a:rPr lang="en-US" sz="1122" b="1" dirty="0">
                <a:solidFill>
                  <a:srgbClr val="EAEAEA">
                    <a:lumMod val="2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Controls</a:t>
            </a:r>
          </a:p>
        </p:txBody>
      </p:sp>
      <p:cxnSp>
        <p:nvCxnSpPr>
          <p:cNvPr id="432" name="Straight Arrow Connector 431">
            <a:extLst>
              <a:ext uri="{FF2B5EF4-FFF2-40B4-BE49-F238E27FC236}">
                <a16:creationId xmlns:a16="http://schemas.microsoft.com/office/drawing/2014/main" id="{3FA879F6-D1B0-4C7C-9A7A-C292AF185557}"/>
              </a:ext>
            </a:extLst>
          </p:cNvPr>
          <p:cNvCxnSpPr>
            <a:cxnSpLocks/>
          </p:cNvCxnSpPr>
          <p:nvPr/>
        </p:nvCxnSpPr>
        <p:spPr>
          <a:xfrm>
            <a:off x="8896517" y="3766037"/>
            <a:ext cx="0" cy="186521"/>
          </a:xfrm>
          <a:prstGeom prst="straightConnector1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triangle" w="med" len="sm"/>
            <a:tailEnd type="triangle" w="med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42F2531A-B02D-46AC-A244-EAF54F90B6F4}"/>
              </a:ext>
            </a:extLst>
          </p:cNvPr>
          <p:cNvGrpSpPr/>
          <p:nvPr/>
        </p:nvGrpSpPr>
        <p:grpSpPr>
          <a:xfrm>
            <a:off x="9285037" y="4505107"/>
            <a:ext cx="1928489" cy="1327865"/>
            <a:chOff x="13855907" y="5335422"/>
            <a:chExt cx="2249274" cy="1548743"/>
          </a:xfrm>
        </p:grpSpPr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429D81E5-E375-4C26-9F82-9741EF5EE6AF}"/>
                </a:ext>
              </a:extLst>
            </p:cNvPr>
            <p:cNvGrpSpPr/>
            <p:nvPr/>
          </p:nvGrpSpPr>
          <p:grpSpPr>
            <a:xfrm rot="882817">
              <a:off x="15288912" y="5901469"/>
              <a:ext cx="400329" cy="611676"/>
              <a:chOff x="5245434" y="3612522"/>
              <a:chExt cx="228908" cy="349756"/>
            </a:xfrm>
          </p:grpSpPr>
          <p:sp>
            <p:nvSpPr>
              <p:cNvPr id="483" name="Freeform 448">
                <a:extLst>
                  <a:ext uri="{FF2B5EF4-FFF2-40B4-BE49-F238E27FC236}">
                    <a16:creationId xmlns:a16="http://schemas.microsoft.com/office/drawing/2014/main" id="{B1068C72-9805-499E-BD8F-CDAE5CDAC91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245434" y="3612523"/>
                <a:ext cx="100475" cy="349755"/>
              </a:xfrm>
              <a:custGeom>
                <a:avLst/>
                <a:gdLst>
                  <a:gd name="T0" fmla="*/ 29 w 36"/>
                  <a:gd name="T1" fmla="*/ 0 h 126"/>
                  <a:gd name="T2" fmla="*/ 22 w 36"/>
                  <a:gd name="T3" fmla="*/ 7 h 126"/>
                  <a:gd name="T4" fmla="*/ 0 w 36"/>
                  <a:gd name="T5" fmla="*/ 126 h 126"/>
                  <a:gd name="T6" fmla="*/ 15 w 36"/>
                  <a:gd name="T7" fmla="*/ 126 h 126"/>
                  <a:gd name="T8" fmla="*/ 36 w 36"/>
                  <a:gd name="T9" fmla="*/ 7 h 126"/>
                  <a:gd name="T10" fmla="*/ 29 w 36"/>
                  <a:gd name="T11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26">
                    <a:moveTo>
                      <a:pt x="29" y="0"/>
                    </a:moveTo>
                    <a:cubicBezTo>
                      <a:pt x="25" y="0"/>
                      <a:pt x="22" y="3"/>
                      <a:pt x="22" y="7"/>
                    </a:cubicBezTo>
                    <a:cubicBezTo>
                      <a:pt x="22" y="71"/>
                      <a:pt x="10" y="102"/>
                      <a:pt x="0" y="126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25" y="101"/>
                      <a:pt x="36" y="69"/>
                      <a:pt x="36" y="7"/>
                    </a:cubicBezTo>
                    <a:cubicBezTo>
                      <a:pt x="36" y="3"/>
                      <a:pt x="33" y="0"/>
                      <a:pt x="29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84" name="Freeform 450">
                <a:extLst>
                  <a:ext uri="{FF2B5EF4-FFF2-40B4-BE49-F238E27FC236}">
                    <a16:creationId xmlns:a16="http://schemas.microsoft.com/office/drawing/2014/main" id="{1C3BE60C-EF6A-46D0-A16C-5152D59AA7E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73867" y="3612522"/>
                <a:ext cx="100475" cy="349755"/>
              </a:xfrm>
              <a:custGeom>
                <a:avLst/>
                <a:gdLst>
                  <a:gd name="T0" fmla="*/ 14 w 36"/>
                  <a:gd name="T1" fmla="*/ 7 h 126"/>
                  <a:gd name="T2" fmla="*/ 7 w 36"/>
                  <a:gd name="T3" fmla="*/ 0 h 126"/>
                  <a:gd name="T4" fmla="*/ 0 w 36"/>
                  <a:gd name="T5" fmla="*/ 7 h 126"/>
                  <a:gd name="T6" fmla="*/ 20 w 36"/>
                  <a:gd name="T7" fmla="*/ 126 h 126"/>
                  <a:gd name="T8" fmla="*/ 36 w 36"/>
                  <a:gd name="T9" fmla="*/ 126 h 126"/>
                  <a:gd name="T10" fmla="*/ 14 w 36"/>
                  <a:gd name="T11" fmla="*/ 7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26">
                    <a:moveTo>
                      <a:pt x="14" y="7"/>
                    </a:move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69"/>
                      <a:pt x="11" y="101"/>
                      <a:pt x="20" y="126"/>
                    </a:cubicBezTo>
                    <a:cubicBezTo>
                      <a:pt x="36" y="126"/>
                      <a:pt x="36" y="126"/>
                      <a:pt x="36" y="126"/>
                    </a:cubicBezTo>
                    <a:cubicBezTo>
                      <a:pt x="26" y="102"/>
                      <a:pt x="14" y="71"/>
                      <a:pt x="14" y="7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</p:grpSp>
        <p:sp>
          <p:nvSpPr>
            <p:cNvPr id="435" name="Freeform 8">
              <a:extLst>
                <a:ext uri="{FF2B5EF4-FFF2-40B4-BE49-F238E27FC236}">
                  <a16:creationId xmlns:a16="http://schemas.microsoft.com/office/drawing/2014/main" id="{A43F77D7-4421-418F-A145-BFA55EE0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6304" y="5335422"/>
              <a:ext cx="2078877" cy="1548743"/>
            </a:xfrm>
            <a:custGeom>
              <a:avLst/>
              <a:gdLst>
                <a:gd name="T0" fmla="*/ 992 w 1012"/>
                <a:gd name="T1" fmla="*/ 279 h 756"/>
                <a:gd name="T2" fmla="*/ 915 w 1012"/>
                <a:gd name="T3" fmla="*/ 197 h 756"/>
                <a:gd name="T4" fmla="*/ 899 w 1012"/>
                <a:gd name="T5" fmla="*/ 188 h 756"/>
                <a:gd name="T6" fmla="*/ 899 w 1012"/>
                <a:gd name="T7" fmla="*/ 0 h 756"/>
                <a:gd name="T8" fmla="*/ 0 w 1012"/>
                <a:gd name="T9" fmla="*/ 0 h 756"/>
                <a:gd name="T10" fmla="*/ 0 w 1012"/>
                <a:gd name="T11" fmla="*/ 244 h 756"/>
                <a:gd name="T12" fmla="*/ 52 w 1012"/>
                <a:gd name="T13" fmla="*/ 244 h 756"/>
                <a:gd name="T14" fmla="*/ 52 w 1012"/>
                <a:gd name="T15" fmla="*/ 54 h 756"/>
                <a:gd name="T16" fmla="*/ 847 w 1012"/>
                <a:gd name="T17" fmla="*/ 54 h 756"/>
                <a:gd name="T18" fmla="*/ 847 w 1012"/>
                <a:gd name="T19" fmla="*/ 230 h 756"/>
                <a:gd name="T20" fmla="*/ 806 w 1012"/>
                <a:gd name="T21" fmla="*/ 278 h 756"/>
                <a:gd name="T22" fmla="*/ 787 w 1012"/>
                <a:gd name="T23" fmla="*/ 328 h 756"/>
                <a:gd name="T24" fmla="*/ 787 w 1012"/>
                <a:gd name="T25" fmla="*/ 727 h 756"/>
                <a:gd name="T26" fmla="*/ 816 w 1012"/>
                <a:gd name="T27" fmla="*/ 756 h 756"/>
                <a:gd name="T28" fmla="*/ 983 w 1012"/>
                <a:gd name="T29" fmla="*/ 756 h 756"/>
                <a:gd name="T30" fmla="*/ 1012 w 1012"/>
                <a:gd name="T31" fmla="*/ 727 h 756"/>
                <a:gd name="T32" fmla="*/ 1012 w 1012"/>
                <a:gd name="T33" fmla="*/ 328 h 756"/>
                <a:gd name="T34" fmla="*/ 992 w 1012"/>
                <a:gd name="T35" fmla="*/ 27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2" h="756">
                  <a:moveTo>
                    <a:pt x="992" y="279"/>
                  </a:moveTo>
                  <a:cubicBezTo>
                    <a:pt x="915" y="197"/>
                    <a:pt x="915" y="197"/>
                    <a:pt x="915" y="197"/>
                  </a:cubicBezTo>
                  <a:cubicBezTo>
                    <a:pt x="910" y="192"/>
                    <a:pt x="905" y="189"/>
                    <a:pt x="899" y="188"/>
                  </a:cubicBezTo>
                  <a:cubicBezTo>
                    <a:pt x="899" y="0"/>
                    <a:pt x="899" y="0"/>
                    <a:pt x="89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2" y="244"/>
                    <a:pt x="52" y="244"/>
                    <a:pt x="52" y="24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847" y="54"/>
                    <a:pt x="847" y="54"/>
                    <a:pt x="847" y="54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06" y="278"/>
                    <a:pt x="806" y="278"/>
                    <a:pt x="806" y="278"/>
                  </a:cubicBezTo>
                  <a:cubicBezTo>
                    <a:pt x="795" y="290"/>
                    <a:pt x="787" y="313"/>
                    <a:pt x="787" y="328"/>
                  </a:cubicBezTo>
                  <a:cubicBezTo>
                    <a:pt x="787" y="727"/>
                    <a:pt x="787" y="727"/>
                    <a:pt x="787" y="727"/>
                  </a:cubicBezTo>
                  <a:cubicBezTo>
                    <a:pt x="787" y="743"/>
                    <a:pt x="800" y="756"/>
                    <a:pt x="816" y="756"/>
                  </a:cubicBezTo>
                  <a:cubicBezTo>
                    <a:pt x="983" y="756"/>
                    <a:pt x="983" y="756"/>
                    <a:pt x="983" y="756"/>
                  </a:cubicBezTo>
                  <a:cubicBezTo>
                    <a:pt x="999" y="756"/>
                    <a:pt x="1012" y="743"/>
                    <a:pt x="1012" y="727"/>
                  </a:cubicBezTo>
                  <a:cubicBezTo>
                    <a:pt x="1012" y="328"/>
                    <a:pt x="1012" y="328"/>
                    <a:pt x="1012" y="328"/>
                  </a:cubicBezTo>
                  <a:cubicBezTo>
                    <a:pt x="1012" y="313"/>
                    <a:pt x="1003" y="290"/>
                    <a:pt x="992" y="279"/>
                  </a:cubicBezTo>
                  <a:close/>
                </a:path>
              </a:pathLst>
            </a:custGeom>
            <a:solidFill>
              <a:srgbClr val="E9AD10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714" b="1">
                <a:solidFill>
                  <a:srgbClr val="EAEAEA">
                    <a:lumMod val="10000"/>
                  </a:srgbClr>
                </a:solidFill>
                <a:latin typeface="Segoe UI Semilight"/>
              </a:endParaRPr>
            </a:p>
          </p:txBody>
        </p: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C694EB17-EE70-45F1-AA27-036FB8A67C29}"/>
                </a:ext>
              </a:extLst>
            </p:cNvPr>
            <p:cNvGrpSpPr/>
            <p:nvPr/>
          </p:nvGrpSpPr>
          <p:grpSpPr>
            <a:xfrm rot="19998836">
              <a:off x="15044117" y="5496766"/>
              <a:ext cx="315988" cy="828108"/>
              <a:chOff x="4991782" y="3747966"/>
              <a:chExt cx="184150" cy="482600"/>
            </a:xfrm>
          </p:grpSpPr>
          <p:sp>
            <p:nvSpPr>
              <p:cNvPr id="481" name="Freeform 9">
                <a:extLst>
                  <a:ext uri="{FF2B5EF4-FFF2-40B4-BE49-F238E27FC236}">
                    <a16:creationId xmlns:a16="http://schemas.microsoft.com/office/drawing/2014/main" id="{FCC494B1-9DD2-4B4C-B708-67D864B0F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1782" y="3747966"/>
                <a:ext cx="184150" cy="482600"/>
              </a:xfrm>
              <a:custGeom>
                <a:avLst/>
                <a:gdLst>
                  <a:gd name="T0" fmla="*/ 212 w 214"/>
                  <a:gd name="T1" fmla="*/ 108 h 563"/>
                  <a:gd name="T2" fmla="*/ 178 w 214"/>
                  <a:gd name="T3" fmla="*/ 24 h 563"/>
                  <a:gd name="T4" fmla="*/ 165 w 214"/>
                  <a:gd name="T5" fmla="*/ 14 h 563"/>
                  <a:gd name="T6" fmla="*/ 160 w 214"/>
                  <a:gd name="T7" fmla="*/ 13 h 563"/>
                  <a:gd name="T8" fmla="*/ 150 w 214"/>
                  <a:gd name="T9" fmla="*/ 84 h 563"/>
                  <a:gd name="T10" fmla="*/ 126 w 214"/>
                  <a:gd name="T11" fmla="*/ 112 h 563"/>
                  <a:gd name="T12" fmla="*/ 86 w 214"/>
                  <a:gd name="T13" fmla="*/ 107 h 563"/>
                  <a:gd name="T14" fmla="*/ 70 w 214"/>
                  <a:gd name="T15" fmla="*/ 72 h 563"/>
                  <a:gd name="T16" fmla="*/ 80 w 214"/>
                  <a:gd name="T17" fmla="*/ 2 h 563"/>
                  <a:gd name="T18" fmla="*/ 75 w 214"/>
                  <a:gd name="T19" fmla="*/ 1 h 563"/>
                  <a:gd name="T20" fmla="*/ 60 w 214"/>
                  <a:gd name="T21" fmla="*/ 7 h 563"/>
                  <a:gd name="T22" fmla="*/ 4 w 214"/>
                  <a:gd name="T23" fmla="*/ 79 h 563"/>
                  <a:gd name="T24" fmla="*/ 2 w 214"/>
                  <a:gd name="T25" fmla="*/ 95 h 563"/>
                  <a:gd name="T26" fmla="*/ 36 w 214"/>
                  <a:gd name="T27" fmla="*/ 179 h 563"/>
                  <a:gd name="T28" fmla="*/ 49 w 214"/>
                  <a:gd name="T29" fmla="*/ 190 h 563"/>
                  <a:gd name="T30" fmla="*/ 56 w 214"/>
                  <a:gd name="T31" fmla="*/ 191 h 563"/>
                  <a:gd name="T32" fmla="*/ 5 w 214"/>
                  <a:gd name="T33" fmla="*/ 552 h 563"/>
                  <a:gd name="T34" fmla="*/ 81 w 214"/>
                  <a:gd name="T35" fmla="*/ 563 h 563"/>
                  <a:gd name="T36" fmla="*/ 132 w 214"/>
                  <a:gd name="T37" fmla="*/ 201 h 563"/>
                  <a:gd name="T38" fmla="*/ 139 w 214"/>
                  <a:gd name="T39" fmla="*/ 202 h 563"/>
                  <a:gd name="T40" fmla="*/ 154 w 214"/>
                  <a:gd name="T41" fmla="*/ 196 h 563"/>
                  <a:gd name="T42" fmla="*/ 210 w 214"/>
                  <a:gd name="T43" fmla="*/ 125 h 563"/>
                  <a:gd name="T44" fmla="*/ 212 w 214"/>
                  <a:gd name="T45" fmla="*/ 108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4" h="563">
                    <a:moveTo>
                      <a:pt x="212" y="108"/>
                    </a:moveTo>
                    <a:cubicBezTo>
                      <a:pt x="178" y="24"/>
                      <a:pt x="178" y="24"/>
                      <a:pt x="178" y="24"/>
                    </a:cubicBezTo>
                    <a:cubicBezTo>
                      <a:pt x="176" y="19"/>
                      <a:pt x="170" y="14"/>
                      <a:pt x="165" y="14"/>
                    </a:cubicBezTo>
                    <a:cubicBezTo>
                      <a:pt x="160" y="13"/>
                      <a:pt x="160" y="13"/>
                      <a:pt x="160" y="13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26" y="112"/>
                      <a:pt x="126" y="112"/>
                      <a:pt x="126" y="112"/>
                    </a:cubicBezTo>
                    <a:cubicBezTo>
                      <a:pt x="86" y="107"/>
                      <a:pt x="86" y="107"/>
                      <a:pt x="86" y="107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80" y="2"/>
                      <a:pt x="80" y="2"/>
                      <a:pt x="80" y="2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0" y="0"/>
                      <a:pt x="63" y="3"/>
                      <a:pt x="60" y="7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1" y="83"/>
                      <a:pt x="0" y="90"/>
                      <a:pt x="2" y="95"/>
                    </a:cubicBezTo>
                    <a:cubicBezTo>
                      <a:pt x="36" y="179"/>
                      <a:pt x="36" y="179"/>
                      <a:pt x="36" y="179"/>
                    </a:cubicBezTo>
                    <a:cubicBezTo>
                      <a:pt x="38" y="184"/>
                      <a:pt x="43" y="189"/>
                      <a:pt x="49" y="190"/>
                    </a:cubicBezTo>
                    <a:cubicBezTo>
                      <a:pt x="56" y="191"/>
                      <a:pt x="56" y="191"/>
                      <a:pt x="56" y="191"/>
                    </a:cubicBezTo>
                    <a:cubicBezTo>
                      <a:pt x="5" y="552"/>
                      <a:pt x="5" y="552"/>
                      <a:pt x="5" y="552"/>
                    </a:cubicBezTo>
                    <a:cubicBezTo>
                      <a:pt x="81" y="563"/>
                      <a:pt x="81" y="563"/>
                      <a:pt x="81" y="563"/>
                    </a:cubicBezTo>
                    <a:cubicBezTo>
                      <a:pt x="132" y="201"/>
                      <a:pt x="132" y="201"/>
                      <a:pt x="132" y="201"/>
                    </a:cubicBezTo>
                    <a:cubicBezTo>
                      <a:pt x="139" y="202"/>
                      <a:pt x="139" y="202"/>
                      <a:pt x="139" y="202"/>
                    </a:cubicBezTo>
                    <a:cubicBezTo>
                      <a:pt x="144" y="203"/>
                      <a:pt x="151" y="200"/>
                      <a:pt x="154" y="196"/>
                    </a:cubicBezTo>
                    <a:cubicBezTo>
                      <a:pt x="210" y="125"/>
                      <a:pt x="210" y="125"/>
                      <a:pt x="210" y="125"/>
                    </a:cubicBezTo>
                    <a:cubicBezTo>
                      <a:pt x="213" y="120"/>
                      <a:pt x="214" y="113"/>
                      <a:pt x="212" y="108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82" name="Freeform 10">
                <a:extLst>
                  <a:ext uri="{FF2B5EF4-FFF2-40B4-BE49-F238E27FC236}">
                    <a16:creationId xmlns:a16="http://schemas.microsoft.com/office/drawing/2014/main" id="{AE9A5B18-649F-43BF-8A69-8B65120CB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4007" y="3749553"/>
                <a:ext cx="161925" cy="481013"/>
              </a:xfrm>
              <a:custGeom>
                <a:avLst/>
                <a:gdLst>
                  <a:gd name="T0" fmla="*/ 186 w 188"/>
                  <a:gd name="T1" fmla="*/ 106 h 561"/>
                  <a:gd name="T2" fmla="*/ 158 w 188"/>
                  <a:gd name="T3" fmla="*/ 35 h 561"/>
                  <a:gd name="T4" fmla="*/ 151 w 188"/>
                  <a:gd name="T5" fmla="*/ 85 h 561"/>
                  <a:gd name="T6" fmla="*/ 126 w 188"/>
                  <a:gd name="T7" fmla="*/ 114 h 561"/>
                  <a:gd name="T8" fmla="*/ 100 w 188"/>
                  <a:gd name="T9" fmla="*/ 110 h 561"/>
                  <a:gd name="T10" fmla="*/ 60 w 188"/>
                  <a:gd name="T11" fmla="*/ 105 h 561"/>
                  <a:gd name="T12" fmla="*/ 44 w 188"/>
                  <a:gd name="T13" fmla="*/ 70 h 561"/>
                  <a:gd name="T14" fmla="*/ 54 w 188"/>
                  <a:gd name="T15" fmla="*/ 0 h 561"/>
                  <a:gd name="T16" fmla="*/ 51 w 188"/>
                  <a:gd name="T17" fmla="*/ 21 h 561"/>
                  <a:gd name="T18" fmla="*/ 4 w 188"/>
                  <a:gd name="T19" fmla="*/ 80 h 561"/>
                  <a:gd name="T20" fmla="*/ 2 w 188"/>
                  <a:gd name="T21" fmla="*/ 97 h 561"/>
                  <a:gd name="T22" fmla="*/ 36 w 188"/>
                  <a:gd name="T23" fmla="*/ 181 h 561"/>
                  <a:gd name="T24" fmla="*/ 49 w 188"/>
                  <a:gd name="T25" fmla="*/ 191 h 561"/>
                  <a:gd name="T26" fmla="*/ 57 w 188"/>
                  <a:gd name="T27" fmla="*/ 193 h 561"/>
                  <a:gd name="T28" fmla="*/ 6 w 188"/>
                  <a:gd name="T29" fmla="*/ 554 h 561"/>
                  <a:gd name="T30" fmla="*/ 55 w 188"/>
                  <a:gd name="T31" fmla="*/ 561 h 561"/>
                  <a:gd name="T32" fmla="*/ 106 w 188"/>
                  <a:gd name="T33" fmla="*/ 199 h 561"/>
                  <a:gd name="T34" fmla="*/ 113 w 188"/>
                  <a:gd name="T35" fmla="*/ 200 h 561"/>
                  <a:gd name="T36" fmla="*/ 128 w 188"/>
                  <a:gd name="T37" fmla="*/ 194 h 561"/>
                  <a:gd name="T38" fmla="*/ 184 w 188"/>
                  <a:gd name="T39" fmla="*/ 123 h 561"/>
                  <a:gd name="T40" fmla="*/ 186 w 188"/>
                  <a:gd name="T41" fmla="*/ 106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561">
                    <a:moveTo>
                      <a:pt x="186" y="106"/>
                    </a:moveTo>
                    <a:cubicBezTo>
                      <a:pt x="158" y="35"/>
                      <a:pt x="158" y="35"/>
                      <a:pt x="158" y="3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00" y="110"/>
                      <a:pt x="100" y="110"/>
                      <a:pt x="100" y="110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1" y="85"/>
                      <a:pt x="0" y="92"/>
                      <a:pt x="2" y="97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38" y="186"/>
                      <a:pt x="44" y="191"/>
                      <a:pt x="49" y="191"/>
                    </a:cubicBezTo>
                    <a:cubicBezTo>
                      <a:pt x="57" y="193"/>
                      <a:pt x="57" y="193"/>
                      <a:pt x="57" y="193"/>
                    </a:cubicBezTo>
                    <a:cubicBezTo>
                      <a:pt x="6" y="554"/>
                      <a:pt x="6" y="554"/>
                      <a:pt x="6" y="554"/>
                    </a:cubicBezTo>
                    <a:cubicBezTo>
                      <a:pt x="55" y="561"/>
                      <a:pt x="55" y="561"/>
                      <a:pt x="55" y="561"/>
                    </a:cubicBezTo>
                    <a:cubicBezTo>
                      <a:pt x="106" y="199"/>
                      <a:pt x="106" y="199"/>
                      <a:pt x="106" y="199"/>
                    </a:cubicBezTo>
                    <a:cubicBezTo>
                      <a:pt x="113" y="200"/>
                      <a:pt x="113" y="200"/>
                      <a:pt x="113" y="200"/>
                    </a:cubicBezTo>
                    <a:cubicBezTo>
                      <a:pt x="118" y="201"/>
                      <a:pt x="125" y="198"/>
                      <a:pt x="128" y="194"/>
                    </a:cubicBezTo>
                    <a:cubicBezTo>
                      <a:pt x="184" y="123"/>
                      <a:pt x="184" y="123"/>
                      <a:pt x="184" y="123"/>
                    </a:cubicBezTo>
                    <a:cubicBezTo>
                      <a:pt x="187" y="118"/>
                      <a:pt x="188" y="111"/>
                      <a:pt x="186" y="106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E4C52C0E-B04F-4A68-8811-CC9862E96872}"/>
                </a:ext>
              </a:extLst>
            </p:cNvPr>
            <p:cNvGrpSpPr/>
            <p:nvPr/>
          </p:nvGrpSpPr>
          <p:grpSpPr>
            <a:xfrm rot="19998836">
              <a:off x="14288521" y="5500162"/>
              <a:ext cx="447206" cy="710994"/>
              <a:chOff x="4057068" y="3320197"/>
              <a:chExt cx="990622" cy="1574948"/>
            </a:xfrm>
          </p:grpSpPr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id="{7AADEAB6-A0BB-47C0-ABE4-242993FB5FAA}"/>
                  </a:ext>
                </a:extLst>
              </p:cNvPr>
              <p:cNvGrpSpPr/>
              <p:nvPr/>
            </p:nvGrpSpPr>
            <p:grpSpPr>
              <a:xfrm>
                <a:off x="4057068" y="3320197"/>
                <a:ext cx="990622" cy="1574948"/>
                <a:chOff x="4057068" y="3320197"/>
                <a:chExt cx="990622" cy="1574948"/>
              </a:xfrm>
            </p:grpSpPr>
            <p:sp>
              <p:nvSpPr>
                <p:cNvPr id="463" name="Freeform 11">
                  <a:extLst>
                    <a:ext uri="{FF2B5EF4-FFF2-40B4-BE49-F238E27FC236}">
                      <a16:creationId xmlns:a16="http://schemas.microsoft.com/office/drawing/2014/main" id="{53653CED-650F-4616-90A0-25FF7015EF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7068" y="3320197"/>
                  <a:ext cx="990622" cy="1036272"/>
                </a:xfrm>
                <a:custGeom>
                  <a:avLst/>
                  <a:gdLst>
                    <a:gd name="T0" fmla="*/ 400 w 400"/>
                    <a:gd name="T1" fmla="*/ 111 h 421"/>
                    <a:gd name="T2" fmla="*/ 211 w 400"/>
                    <a:gd name="T3" fmla="*/ 24 h 421"/>
                    <a:gd name="T4" fmla="*/ 210 w 400"/>
                    <a:gd name="T5" fmla="*/ 24 h 421"/>
                    <a:gd name="T6" fmla="*/ 167 w 400"/>
                    <a:gd name="T7" fmla="*/ 31 h 421"/>
                    <a:gd name="T8" fmla="*/ 166 w 400"/>
                    <a:gd name="T9" fmla="*/ 31 h 421"/>
                    <a:gd name="T10" fmla="*/ 165 w 400"/>
                    <a:gd name="T11" fmla="*/ 31 h 421"/>
                    <a:gd name="T12" fmla="*/ 164 w 400"/>
                    <a:gd name="T13" fmla="*/ 31 h 421"/>
                    <a:gd name="T14" fmla="*/ 164 w 400"/>
                    <a:gd name="T15" fmla="*/ 31 h 421"/>
                    <a:gd name="T16" fmla="*/ 164 w 400"/>
                    <a:gd name="T17" fmla="*/ 31 h 421"/>
                    <a:gd name="T18" fmla="*/ 164 w 400"/>
                    <a:gd name="T19" fmla="*/ 31 h 421"/>
                    <a:gd name="T20" fmla="*/ 161 w 400"/>
                    <a:gd name="T21" fmla="*/ 32 h 421"/>
                    <a:gd name="T22" fmla="*/ 159 w 400"/>
                    <a:gd name="T23" fmla="*/ 32 h 421"/>
                    <a:gd name="T24" fmla="*/ 159 w 400"/>
                    <a:gd name="T25" fmla="*/ 32 h 421"/>
                    <a:gd name="T26" fmla="*/ 108 w 400"/>
                    <a:gd name="T27" fmla="*/ 54 h 421"/>
                    <a:gd name="T28" fmla="*/ 94 w 400"/>
                    <a:gd name="T29" fmla="*/ 72 h 421"/>
                    <a:gd name="T30" fmla="*/ 71 w 400"/>
                    <a:gd name="T31" fmla="*/ 68 h 421"/>
                    <a:gd name="T32" fmla="*/ 36 w 400"/>
                    <a:gd name="T33" fmla="*/ 61 h 421"/>
                    <a:gd name="T34" fmla="*/ 23 w 400"/>
                    <a:gd name="T35" fmla="*/ 64 h 421"/>
                    <a:gd name="T36" fmla="*/ 14 w 400"/>
                    <a:gd name="T37" fmla="*/ 67 h 421"/>
                    <a:gd name="T38" fmla="*/ 12 w 400"/>
                    <a:gd name="T39" fmla="*/ 67 h 421"/>
                    <a:gd name="T40" fmla="*/ 1 w 400"/>
                    <a:gd name="T41" fmla="*/ 84 h 421"/>
                    <a:gd name="T42" fmla="*/ 19 w 400"/>
                    <a:gd name="T43" fmla="*/ 159 h 421"/>
                    <a:gd name="T44" fmla="*/ 36 w 400"/>
                    <a:gd name="T45" fmla="*/ 169 h 421"/>
                    <a:gd name="T46" fmla="*/ 38 w 400"/>
                    <a:gd name="T47" fmla="*/ 169 h 421"/>
                    <a:gd name="T48" fmla="*/ 38 w 400"/>
                    <a:gd name="T49" fmla="*/ 169 h 421"/>
                    <a:gd name="T50" fmla="*/ 62 w 400"/>
                    <a:gd name="T51" fmla="*/ 163 h 421"/>
                    <a:gd name="T52" fmla="*/ 88 w 400"/>
                    <a:gd name="T53" fmla="*/ 143 h 421"/>
                    <a:gd name="T54" fmla="*/ 107 w 400"/>
                    <a:gd name="T55" fmla="*/ 129 h 421"/>
                    <a:gd name="T56" fmla="*/ 119 w 400"/>
                    <a:gd name="T57" fmla="*/ 132 h 421"/>
                    <a:gd name="T58" fmla="*/ 119 w 400"/>
                    <a:gd name="T59" fmla="*/ 133 h 421"/>
                    <a:gd name="T60" fmla="*/ 121 w 400"/>
                    <a:gd name="T61" fmla="*/ 140 h 421"/>
                    <a:gd name="T62" fmla="*/ 139 w 400"/>
                    <a:gd name="T63" fmla="*/ 151 h 421"/>
                    <a:gd name="T64" fmla="*/ 162 w 400"/>
                    <a:gd name="T65" fmla="*/ 145 h 421"/>
                    <a:gd name="T66" fmla="*/ 226 w 400"/>
                    <a:gd name="T67" fmla="*/ 421 h 421"/>
                    <a:gd name="T68" fmla="*/ 277 w 400"/>
                    <a:gd name="T69" fmla="*/ 408 h 421"/>
                    <a:gd name="T70" fmla="*/ 213 w 400"/>
                    <a:gd name="T71" fmla="*/ 133 h 421"/>
                    <a:gd name="T72" fmla="*/ 236 w 400"/>
                    <a:gd name="T73" fmla="*/ 128 h 421"/>
                    <a:gd name="T74" fmla="*/ 246 w 400"/>
                    <a:gd name="T75" fmla="*/ 110 h 421"/>
                    <a:gd name="T76" fmla="*/ 245 w 400"/>
                    <a:gd name="T77" fmla="*/ 105 h 421"/>
                    <a:gd name="T78" fmla="*/ 400 w 400"/>
                    <a:gd name="T79" fmla="*/ 111 h 4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00" h="421">
                      <a:moveTo>
                        <a:pt x="400" y="111"/>
                      </a:moveTo>
                      <a:cubicBezTo>
                        <a:pt x="361" y="0"/>
                        <a:pt x="211" y="24"/>
                        <a:pt x="211" y="24"/>
                      </a:cubicBezTo>
                      <a:cubicBezTo>
                        <a:pt x="210" y="24"/>
                        <a:pt x="210" y="24"/>
                        <a:pt x="210" y="24"/>
                      </a:cubicBezTo>
                      <a:cubicBezTo>
                        <a:pt x="200" y="25"/>
                        <a:pt x="185" y="26"/>
                        <a:pt x="167" y="31"/>
                      </a:cubicBezTo>
                      <a:cubicBezTo>
                        <a:pt x="166" y="31"/>
                        <a:pt x="166" y="31"/>
                        <a:pt x="166" y="31"/>
                      </a:cubicBezTo>
                      <a:cubicBezTo>
                        <a:pt x="165" y="31"/>
                        <a:pt x="165" y="31"/>
                        <a:pt x="165" y="31"/>
                      </a:cubicBezTo>
                      <a:cubicBezTo>
                        <a:pt x="165" y="31"/>
                        <a:pt x="164" y="31"/>
                        <a:pt x="164" y="31"/>
                      </a:cubicBezTo>
                      <a:cubicBezTo>
                        <a:pt x="164" y="31"/>
                        <a:pt x="164" y="31"/>
                        <a:pt x="164" y="31"/>
                      </a:cubicBezTo>
                      <a:cubicBezTo>
                        <a:pt x="164" y="31"/>
                        <a:pt x="164" y="31"/>
                        <a:pt x="164" y="31"/>
                      </a:cubicBezTo>
                      <a:cubicBezTo>
                        <a:pt x="164" y="31"/>
                        <a:pt x="164" y="31"/>
                        <a:pt x="164" y="31"/>
                      </a:cubicBezTo>
                      <a:cubicBezTo>
                        <a:pt x="163" y="31"/>
                        <a:pt x="162" y="32"/>
                        <a:pt x="161" y="32"/>
                      </a:cubicBezTo>
                      <a:cubicBezTo>
                        <a:pt x="159" y="32"/>
                        <a:pt x="159" y="32"/>
                        <a:pt x="159" y="32"/>
                      </a:cubicBezTo>
                      <a:cubicBezTo>
                        <a:pt x="159" y="32"/>
                        <a:pt x="159" y="32"/>
                        <a:pt x="159" y="32"/>
                      </a:cubicBezTo>
                      <a:cubicBezTo>
                        <a:pt x="128" y="40"/>
                        <a:pt x="109" y="50"/>
                        <a:pt x="108" y="54"/>
                      </a:cubicBezTo>
                      <a:cubicBezTo>
                        <a:pt x="106" y="67"/>
                        <a:pt x="98" y="71"/>
                        <a:pt x="94" y="72"/>
                      </a:cubicBezTo>
                      <a:cubicBezTo>
                        <a:pt x="90" y="73"/>
                        <a:pt x="79" y="72"/>
                        <a:pt x="71" y="68"/>
                      </a:cubicBezTo>
                      <a:cubicBezTo>
                        <a:pt x="57" y="63"/>
                        <a:pt x="36" y="61"/>
                        <a:pt x="36" y="61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14" y="67"/>
                        <a:pt x="14" y="67"/>
                        <a:pt x="14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4" y="69"/>
                        <a:pt x="0" y="77"/>
                        <a:pt x="1" y="84"/>
                      </a:cubicBezTo>
                      <a:cubicBezTo>
                        <a:pt x="19" y="159"/>
                        <a:pt x="19" y="159"/>
                        <a:pt x="19" y="159"/>
                      </a:cubicBezTo>
                      <a:cubicBezTo>
                        <a:pt x="21" y="166"/>
                        <a:pt x="29" y="171"/>
                        <a:pt x="36" y="169"/>
                      </a:cubicBezTo>
                      <a:cubicBezTo>
                        <a:pt x="38" y="169"/>
                        <a:pt x="38" y="169"/>
                        <a:pt x="38" y="169"/>
                      </a:cubicBezTo>
                      <a:cubicBezTo>
                        <a:pt x="38" y="169"/>
                        <a:pt x="38" y="169"/>
                        <a:pt x="38" y="169"/>
                      </a:cubicBezTo>
                      <a:cubicBezTo>
                        <a:pt x="62" y="163"/>
                        <a:pt x="62" y="163"/>
                        <a:pt x="62" y="163"/>
                      </a:cubicBezTo>
                      <a:cubicBezTo>
                        <a:pt x="62" y="163"/>
                        <a:pt x="80" y="153"/>
                        <a:pt x="88" y="143"/>
                      </a:cubicBezTo>
                      <a:cubicBezTo>
                        <a:pt x="94" y="136"/>
                        <a:pt x="103" y="130"/>
                        <a:pt x="107" y="129"/>
                      </a:cubicBezTo>
                      <a:cubicBezTo>
                        <a:pt x="110" y="129"/>
                        <a:pt x="115" y="129"/>
                        <a:pt x="119" y="132"/>
                      </a:cubicBezTo>
                      <a:cubicBezTo>
                        <a:pt x="119" y="132"/>
                        <a:pt x="119" y="132"/>
                        <a:pt x="119" y="133"/>
                      </a:cubicBezTo>
                      <a:cubicBezTo>
                        <a:pt x="121" y="140"/>
                        <a:pt x="121" y="140"/>
                        <a:pt x="121" y="140"/>
                      </a:cubicBezTo>
                      <a:cubicBezTo>
                        <a:pt x="123" y="148"/>
                        <a:pt x="131" y="152"/>
                        <a:pt x="139" y="151"/>
                      </a:cubicBezTo>
                      <a:cubicBezTo>
                        <a:pt x="162" y="145"/>
                        <a:pt x="162" y="145"/>
                        <a:pt x="162" y="145"/>
                      </a:cubicBezTo>
                      <a:cubicBezTo>
                        <a:pt x="226" y="421"/>
                        <a:pt x="226" y="421"/>
                        <a:pt x="226" y="421"/>
                      </a:cubicBezTo>
                      <a:cubicBezTo>
                        <a:pt x="277" y="408"/>
                        <a:pt x="277" y="408"/>
                        <a:pt x="277" y="408"/>
                      </a:cubicBezTo>
                      <a:cubicBezTo>
                        <a:pt x="213" y="133"/>
                        <a:pt x="213" y="133"/>
                        <a:pt x="213" y="133"/>
                      </a:cubicBezTo>
                      <a:cubicBezTo>
                        <a:pt x="236" y="128"/>
                        <a:pt x="236" y="128"/>
                        <a:pt x="236" y="128"/>
                      </a:cubicBezTo>
                      <a:cubicBezTo>
                        <a:pt x="243" y="126"/>
                        <a:pt x="248" y="118"/>
                        <a:pt x="246" y="110"/>
                      </a:cubicBezTo>
                      <a:cubicBezTo>
                        <a:pt x="245" y="105"/>
                        <a:pt x="245" y="105"/>
                        <a:pt x="245" y="105"/>
                      </a:cubicBezTo>
                      <a:cubicBezTo>
                        <a:pt x="312" y="56"/>
                        <a:pt x="391" y="108"/>
                        <a:pt x="400" y="111"/>
                      </a:cubicBezTo>
                      <a:close/>
                    </a:path>
                  </a:pathLst>
                </a:custGeom>
                <a:solidFill>
                  <a:schemeClr val="bg1">
                    <a:lumMod val="20000"/>
                    <a:lumOff val="8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714" b="1">
                    <a:solidFill>
                      <a:srgbClr val="EAEAEA">
                        <a:lumMod val="10000"/>
                      </a:srgbClr>
                    </a:solidFill>
                    <a:latin typeface="Segoe UI Semilight"/>
                  </a:endParaRPr>
                </a:p>
              </p:txBody>
            </p:sp>
            <p:sp>
              <p:nvSpPr>
                <p:cNvPr id="472" name="Freeform 12">
                  <a:extLst>
                    <a:ext uri="{FF2B5EF4-FFF2-40B4-BE49-F238E27FC236}">
                      <a16:creationId xmlns:a16="http://schemas.microsoft.com/office/drawing/2014/main" id="{28076AB0-4DB5-4D19-8743-3952479462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9664" y="3890829"/>
                  <a:ext cx="483897" cy="1004316"/>
                </a:xfrm>
                <a:custGeom>
                  <a:avLst/>
                  <a:gdLst>
                    <a:gd name="T0" fmla="*/ 194 w 196"/>
                    <a:gd name="T1" fmla="*/ 367 h 406"/>
                    <a:gd name="T2" fmla="*/ 183 w 196"/>
                    <a:gd name="T3" fmla="*/ 385 h 406"/>
                    <a:gd name="T4" fmla="*/ 103 w 196"/>
                    <a:gd name="T5" fmla="*/ 404 h 406"/>
                    <a:gd name="T6" fmla="*/ 85 w 196"/>
                    <a:gd name="T7" fmla="*/ 393 h 406"/>
                    <a:gd name="T8" fmla="*/ 2 w 196"/>
                    <a:gd name="T9" fmla="*/ 38 h 406"/>
                    <a:gd name="T10" fmla="*/ 13 w 196"/>
                    <a:gd name="T11" fmla="*/ 21 h 406"/>
                    <a:gd name="T12" fmla="*/ 93 w 196"/>
                    <a:gd name="T13" fmla="*/ 2 h 406"/>
                    <a:gd name="T14" fmla="*/ 111 w 196"/>
                    <a:gd name="T15" fmla="*/ 13 h 406"/>
                    <a:gd name="T16" fmla="*/ 194 w 196"/>
                    <a:gd name="T17" fmla="*/ 367 h 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6" h="406">
                      <a:moveTo>
                        <a:pt x="194" y="367"/>
                      </a:moveTo>
                      <a:cubicBezTo>
                        <a:pt x="196" y="375"/>
                        <a:pt x="191" y="383"/>
                        <a:pt x="183" y="385"/>
                      </a:cubicBezTo>
                      <a:cubicBezTo>
                        <a:pt x="103" y="404"/>
                        <a:pt x="103" y="404"/>
                        <a:pt x="103" y="404"/>
                      </a:cubicBezTo>
                      <a:cubicBezTo>
                        <a:pt x="95" y="406"/>
                        <a:pt x="87" y="401"/>
                        <a:pt x="85" y="393"/>
                      </a:cubicBezTo>
                      <a:cubicBezTo>
                        <a:pt x="2" y="38"/>
                        <a:pt x="2" y="38"/>
                        <a:pt x="2" y="38"/>
                      </a:cubicBezTo>
                      <a:cubicBezTo>
                        <a:pt x="0" y="31"/>
                        <a:pt x="5" y="23"/>
                        <a:pt x="13" y="21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101" y="0"/>
                        <a:pt x="109" y="5"/>
                        <a:pt x="111" y="13"/>
                      </a:cubicBezTo>
                      <a:lnTo>
                        <a:pt x="194" y="367"/>
                      </a:lnTo>
                      <a:close/>
                    </a:path>
                  </a:pathLst>
                </a:custGeom>
                <a:solidFill>
                  <a:srgbClr val="5C2D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714" b="1">
                    <a:solidFill>
                      <a:srgbClr val="EAEAEA">
                        <a:lumMod val="10000"/>
                      </a:srgbClr>
                    </a:solidFill>
                    <a:latin typeface="Segoe UI Semilight"/>
                  </a:endParaRPr>
                </a:p>
              </p:txBody>
            </p:sp>
            <p:sp>
              <p:nvSpPr>
                <p:cNvPr id="473" name="Freeform 13">
                  <a:extLst>
                    <a:ext uri="{FF2B5EF4-FFF2-40B4-BE49-F238E27FC236}">
                      <a16:creationId xmlns:a16="http://schemas.microsoft.com/office/drawing/2014/main" id="{372A53AB-26A1-4F5B-BE3A-D9EAE317AC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9664" y="3936480"/>
                  <a:ext cx="287601" cy="958665"/>
                </a:xfrm>
                <a:custGeom>
                  <a:avLst/>
                  <a:gdLst>
                    <a:gd name="T0" fmla="*/ 27 w 117"/>
                    <a:gd name="T1" fmla="*/ 0 h 388"/>
                    <a:gd name="T2" fmla="*/ 13 w 117"/>
                    <a:gd name="T3" fmla="*/ 3 h 388"/>
                    <a:gd name="T4" fmla="*/ 2 w 117"/>
                    <a:gd name="T5" fmla="*/ 20 h 388"/>
                    <a:gd name="T6" fmla="*/ 85 w 117"/>
                    <a:gd name="T7" fmla="*/ 375 h 388"/>
                    <a:gd name="T8" fmla="*/ 103 w 117"/>
                    <a:gd name="T9" fmla="*/ 386 h 388"/>
                    <a:gd name="T10" fmla="*/ 117 w 117"/>
                    <a:gd name="T11" fmla="*/ 382 h 388"/>
                    <a:gd name="T12" fmla="*/ 27 w 117"/>
                    <a:gd name="T13" fmla="*/ 0 h 3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388">
                      <a:moveTo>
                        <a:pt x="27" y="0"/>
                      </a:move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5" y="5"/>
                        <a:pt x="0" y="13"/>
                        <a:pt x="2" y="20"/>
                      </a:cubicBezTo>
                      <a:cubicBezTo>
                        <a:pt x="85" y="375"/>
                        <a:pt x="85" y="375"/>
                        <a:pt x="85" y="375"/>
                      </a:cubicBezTo>
                      <a:cubicBezTo>
                        <a:pt x="87" y="383"/>
                        <a:pt x="95" y="388"/>
                        <a:pt x="103" y="386"/>
                      </a:cubicBezTo>
                      <a:cubicBezTo>
                        <a:pt x="117" y="382"/>
                        <a:pt x="117" y="382"/>
                        <a:pt x="117" y="382"/>
                      </a:cubicBez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4014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/>
                  <a:endParaRPr lang="en-US" sz="714" b="1">
                    <a:solidFill>
                      <a:srgbClr val="EAEAEA">
                        <a:lumMod val="10000"/>
                      </a:srgbClr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461" name="Freeform 14">
                <a:extLst>
                  <a:ext uri="{FF2B5EF4-FFF2-40B4-BE49-F238E27FC236}">
                    <a16:creationId xmlns:a16="http://schemas.microsoft.com/office/drawing/2014/main" id="{32A6B787-5E6B-4513-8F20-8E55B915C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7068" y="3470843"/>
                <a:ext cx="150649" cy="269341"/>
              </a:xfrm>
              <a:custGeom>
                <a:avLst/>
                <a:gdLst>
                  <a:gd name="T0" fmla="*/ 43 w 62"/>
                  <a:gd name="T1" fmla="*/ 92 h 110"/>
                  <a:gd name="T2" fmla="*/ 26 w 62"/>
                  <a:gd name="T3" fmla="*/ 18 h 110"/>
                  <a:gd name="T4" fmla="*/ 36 w 62"/>
                  <a:gd name="T5" fmla="*/ 0 h 110"/>
                  <a:gd name="T6" fmla="*/ 36 w 62"/>
                  <a:gd name="T7" fmla="*/ 0 h 110"/>
                  <a:gd name="T8" fmla="*/ 23 w 62"/>
                  <a:gd name="T9" fmla="*/ 3 h 110"/>
                  <a:gd name="T10" fmla="*/ 14 w 62"/>
                  <a:gd name="T11" fmla="*/ 6 h 110"/>
                  <a:gd name="T12" fmla="*/ 12 w 62"/>
                  <a:gd name="T13" fmla="*/ 6 h 110"/>
                  <a:gd name="T14" fmla="*/ 1 w 62"/>
                  <a:gd name="T15" fmla="*/ 23 h 110"/>
                  <a:gd name="T16" fmla="*/ 19 w 62"/>
                  <a:gd name="T17" fmla="*/ 98 h 110"/>
                  <a:gd name="T18" fmla="*/ 36 w 62"/>
                  <a:gd name="T19" fmla="*/ 108 h 110"/>
                  <a:gd name="T20" fmla="*/ 38 w 62"/>
                  <a:gd name="T21" fmla="*/ 108 h 110"/>
                  <a:gd name="T22" fmla="*/ 38 w 62"/>
                  <a:gd name="T23" fmla="*/ 108 h 110"/>
                  <a:gd name="T24" fmla="*/ 62 w 62"/>
                  <a:gd name="T25" fmla="*/ 102 h 110"/>
                  <a:gd name="T26" fmla="*/ 62 w 62"/>
                  <a:gd name="T27" fmla="*/ 102 h 110"/>
                  <a:gd name="T28" fmla="*/ 62 w 62"/>
                  <a:gd name="T29" fmla="*/ 102 h 110"/>
                  <a:gd name="T30" fmla="*/ 61 w 62"/>
                  <a:gd name="T31" fmla="*/ 103 h 110"/>
                  <a:gd name="T32" fmla="*/ 43 w 62"/>
                  <a:gd name="T33" fmla="*/ 9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110">
                    <a:moveTo>
                      <a:pt x="43" y="9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0"/>
                      <a:pt x="29" y="2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4" y="8"/>
                      <a:pt x="0" y="16"/>
                      <a:pt x="1" y="23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21" y="105"/>
                      <a:pt x="29" y="110"/>
                      <a:pt x="36" y="108"/>
                    </a:cubicBezTo>
                    <a:cubicBezTo>
                      <a:pt x="38" y="108"/>
                      <a:pt x="38" y="108"/>
                      <a:pt x="38" y="108"/>
                    </a:cubicBezTo>
                    <a:cubicBezTo>
                      <a:pt x="38" y="108"/>
                      <a:pt x="38" y="108"/>
                      <a:pt x="38" y="108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53" y="104"/>
                      <a:pt x="45" y="100"/>
                      <a:pt x="43" y="92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62" name="Freeform 15">
                <a:extLst>
                  <a:ext uri="{FF2B5EF4-FFF2-40B4-BE49-F238E27FC236}">
                    <a16:creationId xmlns:a16="http://schemas.microsoft.com/office/drawing/2014/main" id="{65BEEA93-0C12-424C-8404-0194F432E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4231" y="3667142"/>
                <a:ext cx="100432" cy="269341"/>
              </a:xfrm>
              <a:custGeom>
                <a:avLst/>
                <a:gdLst>
                  <a:gd name="T0" fmla="*/ 9 w 22"/>
                  <a:gd name="T1" fmla="*/ 0 h 59"/>
                  <a:gd name="T2" fmla="*/ 0 w 22"/>
                  <a:gd name="T3" fmla="*/ 2 h 59"/>
                  <a:gd name="T4" fmla="*/ 14 w 22"/>
                  <a:gd name="T5" fmla="*/ 59 h 59"/>
                  <a:gd name="T6" fmla="*/ 22 w 22"/>
                  <a:gd name="T7" fmla="*/ 57 h 59"/>
                  <a:gd name="T8" fmla="*/ 9 w 22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9">
                    <a:moveTo>
                      <a:pt x="9" y="0"/>
                    </a:moveTo>
                    <a:lnTo>
                      <a:pt x="0" y="2"/>
                    </a:lnTo>
                    <a:lnTo>
                      <a:pt x="14" y="59"/>
                    </a:lnTo>
                    <a:lnTo>
                      <a:pt x="22" y="5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</p:grpSp>
        <p:sp>
          <p:nvSpPr>
            <p:cNvPr id="438" name="Rectangle 18">
              <a:extLst>
                <a:ext uri="{FF2B5EF4-FFF2-40B4-BE49-F238E27FC236}">
                  <a16:creationId xmlns:a16="http://schemas.microsoft.com/office/drawing/2014/main" id="{E2D9CA0A-2D91-41A3-A09D-73EC09207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75531" y="5948860"/>
              <a:ext cx="2029650" cy="93530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714" b="1">
                <a:solidFill>
                  <a:srgbClr val="EAEAEA">
                    <a:lumMod val="10000"/>
                  </a:srgbClr>
                </a:solidFill>
                <a:latin typeface="Segoe UI Semilight"/>
              </a:endParaRPr>
            </a:p>
          </p:txBody>
        </p:sp>
        <p:sp>
          <p:nvSpPr>
            <p:cNvPr id="439" name="Freeform 20">
              <a:extLst>
                <a:ext uri="{FF2B5EF4-FFF2-40B4-BE49-F238E27FC236}">
                  <a16:creationId xmlns:a16="http://schemas.microsoft.com/office/drawing/2014/main" id="{1E14BAA4-25EC-48EB-9448-717D97FA4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5931" y="6834938"/>
              <a:ext cx="1859250" cy="49227"/>
            </a:xfrm>
            <a:custGeom>
              <a:avLst/>
              <a:gdLst>
                <a:gd name="T0" fmla="*/ 904 w 904"/>
                <a:gd name="T1" fmla="*/ 24 h 24"/>
                <a:gd name="T2" fmla="*/ 904 w 904"/>
                <a:gd name="T3" fmla="*/ 0 h 24"/>
                <a:gd name="T4" fmla="*/ 29 w 904"/>
                <a:gd name="T5" fmla="*/ 0 h 24"/>
                <a:gd name="T6" fmla="*/ 0 w 904"/>
                <a:gd name="T7" fmla="*/ 24 h 24"/>
                <a:gd name="T8" fmla="*/ 904 w 90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24">
                  <a:moveTo>
                    <a:pt x="904" y="24"/>
                  </a:moveTo>
                  <a:cubicBezTo>
                    <a:pt x="904" y="0"/>
                    <a:pt x="904" y="0"/>
                    <a:pt x="90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6" y="14"/>
                    <a:pt x="15" y="24"/>
                    <a:pt x="0" y="24"/>
                  </a:cubicBezTo>
                  <a:lnTo>
                    <a:pt x="904" y="24"/>
                  </a:lnTo>
                  <a:close/>
                </a:path>
              </a:pathLst>
            </a:custGeom>
            <a:solidFill>
              <a:srgbClr val="C78E00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714" b="1">
                <a:solidFill>
                  <a:srgbClr val="EAEAEA">
                    <a:lumMod val="10000"/>
                  </a:srgbClr>
                </a:solidFill>
                <a:latin typeface="Segoe UI Semilight"/>
              </a:endParaRPr>
            </a:p>
          </p:txBody>
        </p:sp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C514161C-CEFC-403E-8572-C9DF51719551}"/>
                </a:ext>
              </a:extLst>
            </p:cNvPr>
            <p:cNvGrpSpPr/>
            <p:nvPr/>
          </p:nvGrpSpPr>
          <p:grpSpPr>
            <a:xfrm rot="882817">
              <a:off x="15528903" y="5377965"/>
              <a:ext cx="215753" cy="542725"/>
              <a:chOff x="5298858" y="3302195"/>
              <a:chExt cx="123368" cy="310330"/>
            </a:xfrm>
          </p:grpSpPr>
          <p:sp>
            <p:nvSpPr>
              <p:cNvPr id="447" name="Freeform 444">
                <a:extLst>
                  <a:ext uri="{FF2B5EF4-FFF2-40B4-BE49-F238E27FC236}">
                    <a16:creationId xmlns:a16="http://schemas.microsoft.com/office/drawing/2014/main" id="{3937BDC4-B212-4D66-B922-D7066BBA60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298858" y="3302195"/>
                <a:ext cx="61048" cy="232746"/>
              </a:xfrm>
              <a:custGeom>
                <a:avLst/>
                <a:gdLst>
                  <a:gd name="T0" fmla="*/ 22 w 22"/>
                  <a:gd name="T1" fmla="*/ 54 h 84"/>
                  <a:gd name="T2" fmla="*/ 19 w 22"/>
                  <a:gd name="T3" fmla="*/ 41 h 84"/>
                  <a:gd name="T4" fmla="*/ 18 w 22"/>
                  <a:gd name="T5" fmla="*/ 39 h 84"/>
                  <a:gd name="T6" fmla="*/ 18 w 22"/>
                  <a:gd name="T7" fmla="*/ 39 h 84"/>
                  <a:gd name="T8" fmla="*/ 18 w 22"/>
                  <a:gd name="T9" fmla="*/ 38 h 84"/>
                  <a:gd name="T10" fmla="*/ 10 w 22"/>
                  <a:gd name="T11" fmla="*/ 0 h 84"/>
                  <a:gd name="T12" fmla="*/ 0 w 22"/>
                  <a:gd name="T13" fmla="*/ 0 h 84"/>
                  <a:gd name="T14" fmla="*/ 0 w 22"/>
                  <a:gd name="T15" fmla="*/ 23 h 84"/>
                  <a:gd name="T16" fmla="*/ 0 w 22"/>
                  <a:gd name="T17" fmla="*/ 38 h 84"/>
                  <a:gd name="T18" fmla="*/ 0 w 22"/>
                  <a:gd name="T19" fmla="*/ 84 h 84"/>
                  <a:gd name="T20" fmla="*/ 22 w 22"/>
                  <a:gd name="T21" fmla="*/ 5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84">
                    <a:moveTo>
                      <a:pt x="22" y="54"/>
                    </a:moveTo>
                    <a:cubicBezTo>
                      <a:pt x="22" y="50"/>
                      <a:pt x="21" y="45"/>
                      <a:pt x="19" y="41"/>
                    </a:cubicBezTo>
                    <a:cubicBezTo>
                      <a:pt x="19" y="40"/>
                      <a:pt x="18" y="40"/>
                      <a:pt x="18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0" y="25"/>
                      <a:pt x="8" y="8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12" y="84"/>
                      <a:pt x="22" y="66"/>
                      <a:pt x="22" y="54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48" name="Freeform 445">
                <a:extLst>
                  <a:ext uri="{FF2B5EF4-FFF2-40B4-BE49-F238E27FC236}">
                    <a16:creationId xmlns:a16="http://schemas.microsoft.com/office/drawing/2014/main" id="{B8CBEF73-94AF-4685-A80F-F952376CEB8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26840" y="3302196"/>
                <a:ext cx="33068" cy="80126"/>
              </a:xfrm>
              <a:custGeom>
                <a:avLst/>
                <a:gdLst>
                  <a:gd name="T0" fmla="*/ 0 w 26"/>
                  <a:gd name="T1" fmla="*/ 0 h 63"/>
                  <a:gd name="T2" fmla="*/ 26 w 26"/>
                  <a:gd name="T3" fmla="*/ 0 h 63"/>
                  <a:gd name="T4" fmla="*/ 0 w 26"/>
                  <a:gd name="T5" fmla="*/ 63 h 63"/>
                  <a:gd name="T6" fmla="*/ 0 w 26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63">
                    <a:moveTo>
                      <a:pt x="0" y="0"/>
                    </a:moveTo>
                    <a:lnTo>
                      <a:pt x="26" y="0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49" name="Freeform 446">
                <a:extLst>
                  <a:ext uri="{FF2B5EF4-FFF2-40B4-BE49-F238E27FC236}">
                    <a16:creationId xmlns:a16="http://schemas.microsoft.com/office/drawing/2014/main" id="{16C3C8B4-5707-44CB-B8F9-F65DA3C49B7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906" y="3302196"/>
                <a:ext cx="62320" cy="232746"/>
              </a:xfrm>
              <a:custGeom>
                <a:avLst/>
                <a:gdLst>
                  <a:gd name="T0" fmla="*/ 0 w 22"/>
                  <a:gd name="T1" fmla="*/ 54 h 84"/>
                  <a:gd name="T2" fmla="*/ 3 w 22"/>
                  <a:gd name="T3" fmla="*/ 41 h 84"/>
                  <a:gd name="T4" fmla="*/ 4 w 22"/>
                  <a:gd name="T5" fmla="*/ 39 h 84"/>
                  <a:gd name="T6" fmla="*/ 4 w 22"/>
                  <a:gd name="T7" fmla="*/ 39 h 84"/>
                  <a:gd name="T8" fmla="*/ 4 w 22"/>
                  <a:gd name="T9" fmla="*/ 38 h 84"/>
                  <a:gd name="T10" fmla="*/ 12 w 22"/>
                  <a:gd name="T11" fmla="*/ 0 h 84"/>
                  <a:gd name="T12" fmla="*/ 22 w 22"/>
                  <a:gd name="T13" fmla="*/ 0 h 84"/>
                  <a:gd name="T14" fmla="*/ 22 w 22"/>
                  <a:gd name="T15" fmla="*/ 23 h 84"/>
                  <a:gd name="T16" fmla="*/ 22 w 22"/>
                  <a:gd name="T17" fmla="*/ 38 h 84"/>
                  <a:gd name="T18" fmla="*/ 22 w 22"/>
                  <a:gd name="T19" fmla="*/ 84 h 84"/>
                  <a:gd name="T20" fmla="*/ 0 w 22"/>
                  <a:gd name="T21" fmla="*/ 5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84">
                    <a:moveTo>
                      <a:pt x="0" y="54"/>
                    </a:moveTo>
                    <a:cubicBezTo>
                      <a:pt x="0" y="50"/>
                      <a:pt x="1" y="45"/>
                      <a:pt x="3" y="41"/>
                    </a:cubicBezTo>
                    <a:cubicBezTo>
                      <a:pt x="3" y="40"/>
                      <a:pt x="3" y="40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12" y="25"/>
                      <a:pt x="13" y="8"/>
                      <a:pt x="1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84"/>
                      <a:pt x="22" y="84"/>
                      <a:pt x="22" y="84"/>
                    </a:cubicBezTo>
                    <a:cubicBezTo>
                      <a:pt x="10" y="84"/>
                      <a:pt x="0" y="66"/>
                      <a:pt x="0" y="54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0" name="Freeform 447">
                <a:extLst>
                  <a:ext uri="{FF2B5EF4-FFF2-40B4-BE49-F238E27FC236}">
                    <a16:creationId xmlns:a16="http://schemas.microsoft.com/office/drawing/2014/main" id="{9AE75775-AE6D-4835-BE03-7939C41B319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905" y="3302195"/>
                <a:ext cx="36884" cy="80126"/>
              </a:xfrm>
              <a:custGeom>
                <a:avLst/>
                <a:gdLst>
                  <a:gd name="T0" fmla="*/ 29 w 29"/>
                  <a:gd name="T1" fmla="*/ 0 h 63"/>
                  <a:gd name="T2" fmla="*/ 0 w 29"/>
                  <a:gd name="T3" fmla="*/ 0 h 63"/>
                  <a:gd name="T4" fmla="*/ 29 w 29"/>
                  <a:gd name="T5" fmla="*/ 63 h 63"/>
                  <a:gd name="T6" fmla="*/ 29 w 29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63">
                    <a:moveTo>
                      <a:pt x="29" y="0"/>
                    </a:moveTo>
                    <a:lnTo>
                      <a:pt x="0" y="0"/>
                    </a:lnTo>
                    <a:lnTo>
                      <a:pt x="29" y="6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1" name="Freeform 449">
                <a:extLst>
                  <a:ext uri="{FF2B5EF4-FFF2-40B4-BE49-F238E27FC236}">
                    <a16:creationId xmlns:a16="http://schemas.microsoft.com/office/drawing/2014/main" id="{93A4CB63-96CA-4D52-98CE-3D94D096382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900" y="3473893"/>
                <a:ext cx="58504" cy="138630"/>
              </a:xfrm>
              <a:custGeom>
                <a:avLst/>
                <a:gdLst>
                  <a:gd name="T0" fmla="*/ 16 w 21"/>
                  <a:gd name="T1" fmla="*/ 0 h 50"/>
                  <a:gd name="T2" fmla="*/ 16 w 21"/>
                  <a:gd name="T3" fmla="*/ 0 h 50"/>
                  <a:gd name="T4" fmla="*/ 0 w 21"/>
                  <a:gd name="T5" fmla="*/ 0 h 50"/>
                  <a:gd name="T6" fmla="*/ 2 w 21"/>
                  <a:gd name="T7" fmla="*/ 5 h 50"/>
                  <a:gd name="T8" fmla="*/ 14 w 21"/>
                  <a:gd name="T9" fmla="*/ 50 h 50"/>
                  <a:gd name="T10" fmla="*/ 21 w 21"/>
                  <a:gd name="T11" fmla="*/ 13 h 50"/>
                  <a:gd name="T12" fmla="*/ 16 w 21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50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2" y="4"/>
                      <a:pt x="2" y="5"/>
                    </a:cubicBezTo>
                    <a:cubicBezTo>
                      <a:pt x="9" y="21"/>
                      <a:pt x="14" y="33"/>
                      <a:pt x="14" y="50"/>
                    </a:cubicBezTo>
                    <a:cubicBezTo>
                      <a:pt x="14" y="36"/>
                      <a:pt x="17" y="24"/>
                      <a:pt x="21" y="13"/>
                    </a:cubicBezTo>
                    <a:cubicBezTo>
                      <a:pt x="19" y="9"/>
                      <a:pt x="18" y="4"/>
                      <a:pt x="16" y="0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19BC50A8-89AF-4B14-A2DA-14CBBB9366E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40798" y="3454814"/>
                <a:ext cx="39427" cy="122096"/>
              </a:xfrm>
              <a:custGeom>
                <a:avLst/>
                <a:gdLst>
                  <a:gd name="T0" fmla="*/ 0 w 14"/>
                  <a:gd name="T1" fmla="*/ 37 h 44"/>
                  <a:gd name="T2" fmla="*/ 7 w 14"/>
                  <a:gd name="T3" fmla="*/ 44 h 44"/>
                  <a:gd name="T4" fmla="*/ 14 w 14"/>
                  <a:gd name="T5" fmla="*/ 37 h 44"/>
                  <a:gd name="T6" fmla="*/ 7 w 14"/>
                  <a:gd name="T7" fmla="*/ 0 h 44"/>
                  <a:gd name="T8" fmla="*/ 0 w 14"/>
                  <a:gd name="T9" fmla="*/ 3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4">
                    <a:moveTo>
                      <a:pt x="0" y="37"/>
                    </a:moveTo>
                    <a:cubicBezTo>
                      <a:pt x="0" y="41"/>
                      <a:pt x="3" y="44"/>
                      <a:pt x="7" y="44"/>
                    </a:cubicBezTo>
                    <a:cubicBezTo>
                      <a:pt x="11" y="44"/>
                      <a:pt x="14" y="41"/>
                      <a:pt x="14" y="37"/>
                    </a:cubicBezTo>
                    <a:cubicBezTo>
                      <a:pt x="14" y="23"/>
                      <a:pt x="11" y="11"/>
                      <a:pt x="7" y="0"/>
                    </a:cubicBezTo>
                    <a:cubicBezTo>
                      <a:pt x="3" y="11"/>
                      <a:pt x="0" y="23"/>
                      <a:pt x="0" y="37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159E97F5-CC8B-4F8A-BB38-615EA1BE07F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66224" y="3396309"/>
                <a:ext cx="55961" cy="138630"/>
              </a:xfrm>
              <a:custGeom>
                <a:avLst/>
                <a:gdLst>
                  <a:gd name="T0" fmla="*/ 4 w 20"/>
                  <a:gd name="T1" fmla="*/ 39 h 50"/>
                  <a:gd name="T2" fmla="*/ 4 w 20"/>
                  <a:gd name="T3" fmla="*/ 39 h 50"/>
                  <a:gd name="T4" fmla="*/ 3 w 20"/>
                  <a:gd name="T5" fmla="*/ 41 h 50"/>
                  <a:gd name="T6" fmla="*/ 0 w 20"/>
                  <a:gd name="T7" fmla="*/ 50 h 50"/>
                  <a:gd name="T8" fmla="*/ 20 w 20"/>
                  <a:gd name="T9" fmla="*/ 50 h 50"/>
                  <a:gd name="T10" fmla="*/ 20 w 20"/>
                  <a:gd name="T11" fmla="*/ 34 h 50"/>
                  <a:gd name="T12" fmla="*/ 12 w 20"/>
                  <a:gd name="T13" fmla="*/ 0 h 50"/>
                  <a:gd name="T14" fmla="*/ 12 w 20"/>
                  <a:gd name="T15" fmla="*/ 0 h 50"/>
                  <a:gd name="T16" fmla="*/ 4 w 20"/>
                  <a:gd name="T17" fmla="*/ 38 h 50"/>
                  <a:gd name="T18" fmla="*/ 4 w 20"/>
                  <a:gd name="T19" fmla="*/ 3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50">
                    <a:moveTo>
                      <a:pt x="4" y="39"/>
                    </a:moveTo>
                    <a:cubicBezTo>
                      <a:pt x="4" y="39"/>
                      <a:pt x="4" y="39"/>
                      <a:pt x="4" y="39"/>
                    </a:cubicBezTo>
                    <a:cubicBezTo>
                      <a:pt x="3" y="40"/>
                      <a:pt x="3" y="40"/>
                      <a:pt x="3" y="41"/>
                    </a:cubicBezTo>
                    <a:cubicBezTo>
                      <a:pt x="2" y="44"/>
                      <a:pt x="1" y="47"/>
                      <a:pt x="0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18" y="2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8"/>
                      <a:pt x="12" y="25"/>
                      <a:pt x="4" y="38"/>
                    </a:cubicBezTo>
                    <a:cubicBezTo>
                      <a:pt x="4" y="38"/>
                      <a:pt x="4" y="38"/>
                      <a:pt x="4" y="39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2B221F5A-DB7B-45D9-9DBD-0657E82A17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864" y="3302195"/>
                <a:ext cx="36884" cy="80126"/>
              </a:xfrm>
              <a:custGeom>
                <a:avLst/>
                <a:gdLst>
                  <a:gd name="T0" fmla="*/ 29 w 29"/>
                  <a:gd name="T1" fmla="*/ 0 h 63"/>
                  <a:gd name="T2" fmla="*/ 0 w 29"/>
                  <a:gd name="T3" fmla="*/ 0 h 63"/>
                  <a:gd name="T4" fmla="*/ 29 w 29"/>
                  <a:gd name="T5" fmla="*/ 63 h 63"/>
                  <a:gd name="T6" fmla="*/ 29 w 29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63">
                    <a:moveTo>
                      <a:pt x="29" y="0"/>
                    </a:moveTo>
                    <a:lnTo>
                      <a:pt x="0" y="0"/>
                    </a:lnTo>
                    <a:lnTo>
                      <a:pt x="29" y="6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6ADD8761-67E2-4CB4-9091-5368EDA4B3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326839" y="3382320"/>
                <a:ext cx="69951" cy="68679"/>
              </a:xfrm>
              <a:prstGeom prst="ellipse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54539B29-8661-4E61-BF3C-4453B6FE793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03960" y="3540030"/>
                <a:ext cx="48330" cy="72495"/>
              </a:xfrm>
              <a:custGeom>
                <a:avLst/>
                <a:gdLst>
                  <a:gd name="T0" fmla="*/ 15 w 17"/>
                  <a:gd name="T1" fmla="*/ 5 h 26"/>
                  <a:gd name="T2" fmla="*/ 17 w 17"/>
                  <a:gd name="T3" fmla="*/ 0 h 26"/>
                  <a:gd name="T4" fmla="*/ 2 w 17"/>
                  <a:gd name="T5" fmla="*/ 0 h 26"/>
                  <a:gd name="T6" fmla="*/ 2 w 17"/>
                  <a:gd name="T7" fmla="*/ 0 h 26"/>
                  <a:gd name="T8" fmla="*/ 0 w 17"/>
                  <a:gd name="T9" fmla="*/ 4 h 26"/>
                  <a:gd name="T10" fmla="*/ 8 w 17"/>
                  <a:gd name="T11" fmla="*/ 26 h 26"/>
                  <a:gd name="T12" fmla="*/ 15 w 17"/>
                  <a:gd name="T13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6">
                    <a:moveTo>
                      <a:pt x="15" y="5"/>
                    </a:moveTo>
                    <a:cubicBezTo>
                      <a:pt x="16" y="4"/>
                      <a:pt x="17" y="2"/>
                      <a:pt x="1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4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10" y="19"/>
                      <a:pt x="12" y="13"/>
                      <a:pt x="15" y="5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7" name="Freeform 456">
                <a:extLst>
                  <a:ext uri="{FF2B5EF4-FFF2-40B4-BE49-F238E27FC236}">
                    <a16:creationId xmlns:a16="http://schemas.microsoft.com/office/drawing/2014/main" id="{4F496684-46AF-45B1-A6DF-E643AA81410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38299" y="3473897"/>
                <a:ext cx="11447" cy="63592"/>
              </a:xfrm>
              <a:custGeom>
                <a:avLst/>
                <a:gdLst>
                  <a:gd name="T0" fmla="*/ 3 w 4"/>
                  <a:gd name="T1" fmla="*/ 23 h 23"/>
                  <a:gd name="T2" fmla="*/ 4 w 4"/>
                  <a:gd name="T3" fmla="*/ 12 h 23"/>
                  <a:gd name="T4" fmla="*/ 0 w 4"/>
                  <a:gd name="T5" fmla="*/ 0 h 23"/>
                  <a:gd name="T6" fmla="*/ 3 w 4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3">
                    <a:moveTo>
                      <a:pt x="3" y="23"/>
                    </a:moveTo>
                    <a:cubicBezTo>
                      <a:pt x="3" y="19"/>
                      <a:pt x="3" y="15"/>
                      <a:pt x="4" y="12"/>
                    </a:cubicBezTo>
                    <a:cubicBezTo>
                      <a:pt x="3" y="8"/>
                      <a:pt x="1" y="4"/>
                      <a:pt x="0" y="0"/>
                    </a:cubicBezTo>
                    <a:cubicBezTo>
                      <a:pt x="2" y="7"/>
                      <a:pt x="3" y="15"/>
                      <a:pt x="3" y="23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8" name="Freeform 457">
                <a:extLst>
                  <a:ext uri="{FF2B5EF4-FFF2-40B4-BE49-F238E27FC236}">
                    <a16:creationId xmlns:a16="http://schemas.microsoft.com/office/drawing/2014/main" id="{4042F433-143F-4D19-8353-9A5CCC35805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49746" y="3537490"/>
                <a:ext cx="10175" cy="39426"/>
              </a:xfrm>
              <a:custGeom>
                <a:avLst/>
                <a:gdLst>
                  <a:gd name="T0" fmla="*/ 4 w 4"/>
                  <a:gd name="T1" fmla="*/ 14 h 14"/>
                  <a:gd name="T2" fmla="*/ 0 w 4"/>
                  <a:gd name="T3" fmla="*/ 0 h 14"/>
                  <a:gd name="T4" fmla="*/ 4 w 4"/>
                  <a:gd name="T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cubicBezTo>
                      <a:pt x="3" y="9"/>
                      <a:pt x="2" y="5"/>
                      <a:pt x="0" y="0"/>
                    </a:cubicBezTo>
                    <a:cubicBezTo>
                      <a:pt x="0" y="0"/>
                      <a:pt x="2" y="6"/>
                      <a:pt x="4" y="14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B29E73CE-0596-4DBC-A351-13ECF4C0794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29403" y="3504417"/>
                <a:ext cx="30524" cy="96659"/>
              </a:xfrm>
              <a:custGeom>
                <a:avLst/>
                <a:gdLst>
                  <a:gd name="T0" fmla="*/ 4 w 11"/>
                  <a:gd name="T1" fmla="*/ 23 h 35"/>
                  <a:gd name="T2" fmla="*/ 8 w 11"/>
                  <a:gd name="T3" fmla="*/ 35 h 35"/>
                  <a:gd name="T4" fmla="*/ 11 w 11"/>
                  <a:gd name="T5" fmla="*/ 22 h 35"/>
                  <a:gd name="T6" fmla="*/ 3 w 11"/>
                  <a:gd name="T7" fmla="*/ 0 h 35"/>
                  <a:gd name="T8" fmla="*/ 0 w 11"/>
                  <a:gd name="T9" fmla="*/ 9 h 35"/>
                  <a:gd name="T10" fmla="*/ 4 w 11"/>
                  <a:gd name="T11" fmla="*/ 2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35">
                    <a:moveTo>
                      <a:pt x="4" y="23"/>
                    </a:moveTo>
                    <a:cubicBezTo>
                      <a:pt x="5" y="27"/>
                      <a:pt x="7" y="31"/>
                      <a:pt x="8" y="35"/>
                    </a:cubicBezTo>
                    <a:cubicBezTo>
                      <a:pt x="9" y="30"/>
                      <a:pt x="10" y="26"/>
                      <a:pt x="11" y="2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1" y="6"/>
                      <a:pt x="0" y="9"/>
                    </a:cubicBezTo>
                    <a:cubicBezTo>
                      <a:pt x="2" y="14"/>
                      <a:pt x="3" y="18"/>
                      <a:pt x="4" y="23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714" b="1">
                  <a:solidFill>
                    <a:srgbClr val="EAEAEA">
                      <a:lumMod val="10000"/>
                    </a:srgbClr>
                  </a:solidFill>
                  <a:latin typeface="Segoe UI Semilight"/>
                </a:endParaRPr>
              </a:p>
            </p:txBody>
          </p:sp>
        </p:grpSp>
        <p:sp>
          <p:nvSpPr>
            <p:cNvPr id="441" name="Rectangle 18">
              <a:extLst>
                <a:ext uri="{FF2B5EF4-FFF2-40B4-BE49-F238E27FC236}">
                  <a16:creationId xmlns:a16="http://schemas.microsoft.com/office/drawing/2014/main" id="{CB9F50D5-821D-440F-AA00-E71CC17A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7528" y="6014088"/>
              <a:ext cx="529037" cy="357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93260" tIns="46630" rIns="93260" bIns="46630" numCol="1" anchor="ctr" anchorCtr="0" compatLnSpc="1">
              <a:prstTxWarp prst="textNoShape">
                <a:avLst/>
              </a:prstTxWarp>
            </a:bodyPr>
            <a:lstStyle/>
            <a:p>
              <a:pPr algn="ctr" defTabSz="932597"/>
              <a:r>
                <a:rPr lang="en-US" sz="714" b="1">
                  <a:solidFill>
                    <a:srgbClr val="EAEAEA">
                      <a:lumMod val="10000"/>
                    </a:srgb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LUIS</a:t>
              </a:r>
            </a:p>
          </p:txBody>
        </p:sp>
        <p:sp>
          <p:nvSpPr>
            <p:cNvPr id="442" name="Rectangle 18">
              <a:extLst>
                <a:ext uri="{FF2B5EF4-FFF2-40B4-BE49-F238E27FC236}">
                  <a16:creationId xmlns:a16="http://schemas.microsoft.com/office/drawing/2014/main" id="{F12FA5CD-AFD6-469B-82BF-9171A8A72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7528" y="6416218"/>
              <a:ext cx="1685671" cy="34384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93260" tIns="46630" rIns="93260" bIns="46630" numCol="1" anchor="ctr" anchorCtr="0" compatLnSpc="1">
              <a:prstTxWarp prst="textNoShape">
                <a:avLst/>
              </a:prstTxWarp>
            </a:bodyPr>
            <a:lstStyle/>
            <a:p>
              <a:pPr algn="ctr" defTabSz="932597"/>
              <a:r>
                <a:rPr lang="en-US" sz="714" b="1" dirty="0">
                  <a:solidFill>
                    <a:srgbClr val="EAEAEA">
                      <a:lumMod val="10000"/>
                    </a:srgb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Query over database via Azure Search</a:t>
              </a:r>
            </a:p>
          </p:txBody>
        </p:sp>
        <p:sp>
          <p:nvSpPr>
            <p:cNvPr id="443" name="Rectangle 18">
              <a:extLst>
                <a:ext uri="{FF2B5EF4-FFF2-40B4-BE49-F238E27FC236}">
                  <a16:creationId xmlns:a16="http://schemas.microsoft.com/office/drawing/2014/main" id="{7879ABF2-A10F-45B7-82EE-9FC1A581B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5845" y="6014088"/>
              <a:ext cx="529037" cy="357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93260" tIns="46630" rIns="93260" bIns="46630" numCol="1" anchor="ctr" anchorCtr="0" compatLnSpc="1">
              <a:prstTxWarp prst="textNoShape">
                <a:avLst/>
              </a:prstTxWarp>
            </a:bodyPr>
            <a:lstStyle/>
            <a:p>
              <a:pPr algn="ctr" defTabSz="932597"/>
              <a:r>
                <a:rPr lang="en-US" sz="714" b="1" dirty="0">
                  <a:solidFill>
                    <a:srgbClr val="EAEAEA">
                      <a:lumMod val="10000"/>
                    </a:srgb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Form Filling</a:t>
              </a:r>
            </a:p>
          </p:txBody>
        </p:sp>
        <p:sp>
          <p:nvSpPr>
            <p:cNvPr id="444" name="Rectangle 18">
              <a:extLst>
                <a:ext uri="{FF2B5EF4-FFF2-40B4-BE49-F238E27FC236}">
                  <a16:creationId xmlns:a16="http://schemas.microsoft.com/office/drawing/2014/main" id="{E292595D-11D9-477D-93A5-BC30C27F8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24162" y="6014088"/>
              <a:ext cx="529037" cy="357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93260" tIns="46630" rIns="93260" bIns="46630" numCol="1" anchor="ctr" anchorCtr="0" compatLnSpc="1">
              <a:prstTxWarp prst="textNoShape">
                <a:avLst/>
              </a:prstTxWarp>
            </a:bodyPr>
            <a:lstStyle/>
            <a:p>
              <a:pPr algn="ctr" defTabSz="932597"/>
              <a:r>
                <a:rPr lang="en-US" sz="714" b="1" dirty="0" err="1">
                  <a:solidFill>
                    <a:srgbClr val="EAEAEA">
                      <a:lumMod val="10000"/>
                    </a:srgb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QnA</a:t>
              </a:r>
              <a:endParaRPr lang="en-US" sz="714" b="1" dirty="0">
                <a:solidFill>
                  <a:srgbClr val="EAEAEA">
                    <a:lumMod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5" name="Freeform 19">
              <a:extLst>
                <a:ext uri="{FF2B5EF4-FFF2-40B4-BE49-F238E27FC236}">
                  <a16:creationId xmlns:a16="http://schemas.microsoft.com/office/drawing/2014/main" id="{31B79BDD-F054-4293-A363-7CB459FA8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76222" y="5948860"/>
              <a:ext cx="1828958" cy="745972"/>
            </a:xfrm>
            <a:custGeom>
              <a:avLst/>
              <a:gdLst>
                <a:gd name="T0" fmla="*/ 0 w 891"/>
                <a:gd name="T1" fmla="*/ 365 h 365"/>
                <a:gd name="T2" fmla="*/ 891 w 891"/>
                <a:gd name="T3" fmla="*/ 0 h 365"/>
                <a:gd name="T4" fmla="*/ 0 w 891"/>
                <a:gd name="T5" fmla="*/ 0 h 365"/>
                <a:gd name="T6" fmla="*/ 0 w 891"/>
                <a:gd name="T7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1" h="365">
                  <a:moveTo>
                    <a:pt x="0" y="365"/>
                  </a:moveTo>
                  <a:cubicBezTo>
                    <a:pt x="0" y="365"/>
                    <a:pt x="152" y="0"/>
                    <a:pt x="891" y="0"/>
                  </a:cubicBezTo>
                  <a:cubicBezTo>
                    <a:pt x="51" y="0"/>
                    <a:pt x="0" y="0"/>
                    <a:pt x="0" y="0"/>
                  </a:cubicBezTo>
                  <a:lnTo>
                    <a:pt x="0" y="365"/>
                  </a:lnTo>
                  <a:close/>
                </a:path>
              </a:pathLst>
            </a:custGeom>
            <a:solidFill>
              <a:schemeClr val="accent5">
                <a:lumMod val="50000"/>
                <a:alpha val="14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714" b="1">
                <a:solidFill>
                  <a:srgbClr val="EAEAEA">
                    <a:lumMod val="10000"/>
                  </a:srgbClr>
                </a:solidFill>
                <a:latin typeface="Segoe UI Semilight"/>
              </a:endParaRPr>
            </a:p>
          </p:txBody>
        </p:sp>
        <p:sp>
          <p:nvSpPr>
            <p:cNvPr id="446" name="Freeform 21">
              <a:extLst>
                <a:ext uri="{FF2B5EF4-FFF2-40B4-BE49-F238E27FC236}">
                  <a16:creationId xmlns:a16="http://schemas.microsoft.com/office/drawing/2014/main" id="{05B7C5E9-3E42-4CEA-B011-6A3C6EA2E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5907" y="5714087"/>
              <a:ext cx="461972" cy="1170078"/>
            </a:xfrm>
            <a:custGeom>
              <a:avLst/>
              <a:gdLst>
                <a:gd name="T0" fmla="*/ 225 w 225"/>
                <a:gd name="T1" fmla="*/ 115 h 571"/>
                <a:gd name="T2" fmla="*/ 128 w 225"/>
                <a:gd name="T3" fmla="*/ 12 h 571"/>
                <a:gd name="T4" fmla="*/ 89 w 225"/>
                <a:gd name="T5" fmla="*/ 12 h 571"/>
                <a:gd name="T6" fmla="*/ 1 w 225"/>
                <a:gd name="T7" fmla="*/ 113 h 571"/>
                <a:gd name="T8" fmla="*/ 0 w 225"/>
                <a:gd name="T9" fmla="*/ 116 h 571"/>
                <a:gd name="T10" fmla="*/ 0 w 225"/>
                <a:gd name="T11" fmla="*/ 557 h 571"/>
                <a:gd name="T12" fmla="*/ 14 w 225"/>
                <a:gd name="T13" fmla="*/ 571 h 571"/>
                <a:gd name="T14" fmla="*/ 210 w 225"/>
                <a:gd name="T15" fmla="*/ 571 h 571"/>
                <a:gd name="T16" fmla="*/ 225 w 225"/>
                <a:gd name="T17" fmla="*/ 557 h 571"/>
                <a:gd name="T18" fmla="*/ 225 w 225"/>
                <a:gd name="T19" fmla="*/ 115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" h="571">
                  <a:moveTo>
                    <a:pt x="225" y="115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17" y="0"/>
                    <a:pt x="100" y="0"/>
                    <a:pt x="89" y="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0" y="114"/>
                    <a:pt x="0" y="115"/>
                    <a:pt x="0" y="116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0" y="565"/>
                    <a:pt x="6" y="571"/>
                    <a:pt x="14" y="571"/>
                  </a:cubicBezTo>
                  <a:cubicBezTo>
                    <a:pt x="210" y="571"/>
                    <a:pt x="210" y="571"/>
                    <a:pt x="210" y="571"/>
                  </a:cubicBezTo>
                  <a:cubicBezTo>
                    <a:pt x="218" y="571"/>
                    <a:pt x="225" y="565"/>
                    <a:pt x="225" y="557"/>
                  </a:cubicBezTo>
                  <a:lnTo>
                    <a:pt x="225" y="115"/>
                  </a:lnTo>
                  <a:close/>
                </a:path>
              </a:pathLst>
            </a:custGeom>
            <a:solidFill>
              <a:srgbClr val="F0AE00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714" b="1">
                <a:solidFill>
                  <a:srgbClr val="EAEAEA">
                    <a:lumMod val="10000"/>
                  </a:srgbClr>
                </a:solidFill>
                <a:latin typeface="Segoe UI Semilight"/>
              </a:endParaRPr>
            </a:p>
          </p:txBody>
        </p:sp>
      </p:grpSp>
      <p:sp>
        <p:nvSpPr>
          <p:cNvPr id="317" name="Freeform 8">
            <a:extLst>
              <a:ext uri="{FF2B5EF4-FFF2-40B4-BE49-F238E27FC236}">
                <a16:creationId xmlns:a16="http://schemas.microsoft.com/office/drawing/2014/main" id="{A8F35ABA-2194-4372-BA0D-B83F135E37C7}"/>
              </a:ext>
            </a:extLst>
          </p:cNvPr>
          <p:cNvSpPr>
            <a:spLocks/>
          </p:cNvSpPr>
          <p:nvPr/>
        </p:nvSpPr>
        <p:spPr bwMode="auto">
          <a:xfrm rot="20937747" flipH="1">
            <a:off x="9941908" y="4368806"/>
            <a:ext cx="136319" cy="359289"/>
          </a:xfrm>
          <a:custGeom>
            <a:avLst/>
            <a:gdLst>
              <a:gd name="T0" fmla="*/ 24 w 38"/>
              <a:gd name="T1" fmla="*/ 101 h 101"/>
              <a:gd name="T2" fmla="*/ 13 w 38"/>
              <a:gd name="T3" fmla="*/ 94 h 101"/>
              <a:gd name="T4" fmla="*/ 13 w 38"/>
              <a:gd name="T5" fmla="*/ 10 h 101"/>
              <a:gd name="T6" fmla="*/ 28 w 38"/>
              <a:gd name="T7" fmla="*/ 1 h 101"/>
              <a:gd name="T8" fmla="*/ 37 w 38"/>
              <a:gd name="T9" fmla="*/ 16 h 101"/>
              <a:gd name="T10" fmla="*/ 35 w 38"/>
              <a:gd name="T11" fmla="*/ 84 h 101"/>
              <a:gd name="T12" fmla="*/ 29 w 38"/>
              <a:gd name="T13" fmla="*/ 100 h 101"/>
              <a:gd name="T14" fmla="*/ 24 w 38"/>
              <a:gd name="T15" fmla="*/ 10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" h="101">
                <a:moveTo>
                  <a:pt x="24" y="101"/>
                </a:moveTo>
                <a:cubicBezTo>
                  <a:pt x="20" y="101"/>
                  <a:pt x="15" y="98"/>
                  <a:pt x="13" y="94"/>
                </a:cubicBezTo>
                <a:cubicBezTo>
                  <a:pt x="0" y="65"/>
                  <a:pt x="12" y="15"/>
                  <a:pt x="13" y="10"/>
                </a:cubicBezTo>
                <a:cubicBezTo>
                  <a:pt x="15" y="3"/>
                  <a:pt x="22" y="0"/>
                  <a:pt x="28" y="1"/>
                </a:cubicBezTo>
                <a:cubicBezTo>
                  <a:pt x="34" y="3"/>
                  <a:pt x="38" y="9"/>
                  <a:pt x="37" y="16"/>
                </a:cubicBezTo>
                <a:cubicBezTo>
                  <a:pt x="34" y="29"/>
                  <a:pt x="27" y="66"/>
                  <a:pt x="35" y="84"/>
                </a:cubicBezTo>
                <a:cubicBezTo>
                  <a:pt x="38" y="90"/>
                  <a:pt x="35" y="97"/>
                  <a:pt x="29" y="100"/>
                </a:cubicBezTo>
                <a:cubicBezTo>
                  <a:pt x="28" y="100"/>
                  <a:pt x="26" y="101"/>
                  <a:pt x="24" y="101"/>
                </a:cubicBezTo>
                <a:close/>
              </a:path>
            </a:pathLst>
          </a:custGeom>
          <a:solidFill>
            <a:schemeClr val="tx1">
              <a:lumMod val="65000"/>
            </a:schemeClr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318" name="Freeform 9">
            <a:extLst>
              <a:ext uri="{FF2B5EF4-FFF2-40B4-BE49-F238E27FC236}">
                <a16:creationId xmlns:a16="http://schemas.microsoft.com/office/drawing/2014/main" id="{39106D4D-26CD-4DF9-A8B0-05E2FED1DC1D}"/>
              </a:ext>
            </a:extLst>
          </p:cNvPr>
          <p:cNvSpPr>
            <a:spLocks/>
          </p:cNvSpPr>
          <p:nvPr/>
        </p:nvSpPr>
        <p:spPr bwMode="auto">
          <a:xfrm rot="20937747" flipH="1">
            <a:off x="10053413" y="4338485"/>
            <a:ext cx="147943" cy="369856"/>
          </a:xfrm>
          <a:custGeom>
            <a:avLst/>
            <a:gdLst>
              <a:gd name="T0" fmla="*/ 24 w 41"/>
              <a:gd name="T1" fmla="*/ 103 h 104"/>
              <a:gd name="T2" fmla="*/ 13 w 41"/>
              <a:gd name="T3" fmla="*/ 96 h 104"/>
              <a:gd name="T4" fmla="*/ 16 w 41"/>
              <a:gd name="T5" fmla="*/ 10 h 104"/>
              <a:gd name="T6" fmla="*/ 31 w 41"/>
              <a:gd name="T7" fmla="*/ 1 h 104"/>
              <a:gd name="T8" fmla="*/ 39 w 41"/>
              <a:gd name="T9" fmla="*/ 16 h 104"/>
              <a:gd name="T10" fmla="*/ 35 w 41"/>
              <a:gd name="T11" fmla="*/ 86 h 104"/>
              <a:gd name="T12" fmla="*/ 29 w 41"/>
              <a:gd name="T13" fmla="*/ 102 h 104"/>
              <a:gd name="T14" fmla="*/ 24 w 41"/>
              <a:gd name="T15" fmla="*/ 103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" h="104">
                <a:moveTo>
                  <a:pt x="24" y="103"/>
                </a:moveTo>
                <a:cubicBezTo>
                  <a:pt x="19" y="104"/>
                  <a:pt x="15" y="101"/>
                  <a:pt x="13" y="96"/>
                </a:cubicBezTo>
                <a:cubicBezTo>
                  <a:pt x="0" y="67"/>
                  <a:pt x="14" y="15"/>
                  <a:pt x="16" y="10"/>
                </a:cubicBezTo>
                <a:cubicBezTo>
                  <a:pt x="18" y="3"/>
                  <a:pt x="24" y="0"/>
                  <a:pt x="31" y="1"/>
                </a:cubicBezTo>
                <a:cubicBezTo>
                  <a:pt x="37" y="3"/>
                  <a:pt x="41" y="10"/>
                  <a:pt x="39" y="16"/>
                </a:cubicBezTo>
                <a:cubicBezTo>
                  <a:pt x="34" y="35"/>
                  <a:pt x="28" y="71"/>
                  <a:pt x="35" y="86"/>
                </a:cubicBezTo>
                <a:cubicBezTo>
                  <a:pt x="38" y="93"/>
                  <a:pt x="35" y="100"/>
                  <a:pt x="29" y="102"/>
                </a:cubicBezTo>
                <a:cubicBezTo>
                  <a:pt x="27" y="103"/>
                  <a:pt x="26" y="103"/>
                  <a:pt x="24" y="103"/>
                </a:cubicBezTo>
                <a:close/>
              </a:path>
            </a:pathLst>
          </a:custGeom>
          <a:solidFill>
            <a:schemeClr val="tx1">
              <a:lumMod val="65000"/>
            </a:schemeClr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320" name="Freeform 10">
            <a:extLst>
              <a:ext uri="{FF2B5EF4-FFF2-40B4-BE49-F238E27FC236}">
                <a16:creationId xmlns:a16="http://schemas.microsoft.com/office/drawing/2014/main" id="{80B3F6DC-7890-41BE-8572-5C77154EB0CD}"/>
              </a:ext>
            </a:extLst>
          </p:cNvPr>
          <p:cNvSpPr>
            <a:spLocks/>
          </p:cNvSpPr>
          <p:nvPr/>
        </p:nvSpPr>
        <p:spPr bwMode="auto">
          <a:xfrm rot="20937747" flipH="1">
            <a:off x="10178528" y="4331905"/>
            <a:ext cx="151113" cy="351892"/>
          </a:xfrm>
          <a:custGeom>
            <a:avLst/>
            <a:gdLst>
              <a:gd name="T0" fmla="*/ 25 w 42"/>
              <a:gd name="T1" fmla="*/ 99 h 99"/>
              <a:gd name="T2" fmla="*/ 14 w 42"/>
              <a:gd name="T3" fmla="*/ 92 h 99"/>
              <a:gd name="T4" fmla="*/ 17 w 42"/>
              <a:gd name="T5" fmla="*/ 10 h 99"/>
              <a:gd name="T6" fmla="*/ 32 w 42"/>
              <a:gd name="T7" fmla="*/ 2 h 99"/>
              <a:gd name="T8" fmla="*/ 40 w 42"/>
              <a:gd name="T9" fmla="*/ 18 h 99"/>
              <a:gd name="T10" fmla="*/ 35 w 42"/>
              <a:gd name="T11" fmla="*/ 82 h 99"/>
              <a:gd name="T12" fmla="*/ 29 w 42"/>
              <a:gd name="T13" fmla="*/ 98 h 99"/>
              <a:gd name="T14" fmla="*/ 25 w 42"/>
              <a:gd name="T15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" h="99">
                <a:moveTo>
                  <a:pt x="25" y="99"/>
                </a:moveTo>
                <a:cubicBezTo>
                  <a:pt x="20" y="99"/>
                  <a:pt x="16" y="97"/>
                  <a:pt x="14" y="92"/>
                </a:cubicBezTo>
                <a:cubicBezTo>
                  <a:pt x="0" y="63"/>
                  <a:pt x="15" y="16"/>
                  <a:pt x="17" y="10"/>
                </a:cubicBezTo>
                <a:cubicBezTo>
                  <a:pt x="19" y="4"/>
                  <a:pt x="26" y="0"/>
                  <a:pt x="32" y="2"/>
                </a:cubicBezTo>
                <a:cubicBezTo>
                  <a:pt x="38" y="4"/>
                  <a:pt x="42" y="11"/>
                  <a:pt x="40" y="18"/>
                </a:cubicBezTo>
                <a:cubicBezTo>
                  <a:pt x="36" y="30"/>
                  <a:pt x="28" y="65"/>
                  <a:pt x="35" y="82"/>
                </a:cubicBezTo>
                <a:cubicBezTo>
                  <a:pt x="38" y="88"/>
                  <a:pt x="35" y="95"/>
                  <a:pt x="29" y="98"/>
                </a:cubicBezTo>
                <a:cubicBezTo>
                  <a:pt x="28" y="99"/>
                  <a:pt x="26" y="99"/>
                  <a:pt x="25" y="99"/>
                </a:cubicBezTo>
                <a:close/>
              </a:path>
            </a:pathLst>
          </a:custGeom>
          <a:solidFill>
            <a:schemeClr val="tx1">
              <a:lumMod val="65000"/>
            </a:schemeClr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1A66F-CCEC-4CB5-AA60-4028A7673606}"/>
              </a:ext>
            </a:extLst>
          </p:cNvPr>
          <p:cNvSpPr/>
          <p:nvPr/>
        </p:nvSpPr>
        <p:spPr>
          <a:xfrm>
            <a:off x="9386697" y="2839261"/>
            <a:ext cx="194555" cy="1921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32597"/>
            <a:r>
              <a:rPr lang="en-US" sz="1224" dirty="0">
                <a:solidFill>
                  <a:srgbClr val="0078D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094D15-7B75-4055-AA52-A5AAFB984B7B}"/>
              </a:ext>
            </a:extLst>
          </p:cNvPr>
          <p:cNvGrpSpPr/>
          <p:nvPr/>
        </p:nvGrpSpPr>
        <p:grpSpPr>
          <a:xfrm>
            <a:off x="6504046" y="2717778"/>
            <a:ext cx="1974939" cy="898367"/>
            <a:chOff x="4933542" y="2664731"/>
            <a:chExt cx="1936390" cy="880832"/>
          </a:xfrm>
        </p:grpSpPr>
        <p:sp>
          <p:nvSpPr>
            <p:cNvPr id="356" name="Freeform 15">
              <a:extLst>
                <a:ext uri="{FF2B5EF4-FFF2-40B4-BE49-F238E27FC236}">
                  <a16:creationId xmlns:a16="http://schemas.microsoft.com/office/drawing/2014/main" id="{4C43F183-E0B3-4433-AC2E-DFA3047B0415}"/>
                </a:ext>
              </a:extLst>
            </p:cNvPr>
            <p:cNvSpPr>
              <a:spLocks/>
            </p:cNvSpPr>
            <p:nvPr/>
          </p:nvSpPr>
          <p:spPr bwMode="auto">
            <a:xfrm rot="948410">
              <a:off x="6273579" y="2670195"/>
              <a:ext cx="461067" cy="655855"/>
            </a:xfrm>
            <a:custGeom>
              <a:avLst/>
              <a:gdLst>
                <a:gd name="T0" fmla="*/ 74 w 131"/>
                <a:gd name="T1" fmla="*/ 0 h 188"/>
                <a:gd name="T2" fmla="*/ 1 w 131"/>
                <a:gd name="T3" fmla="*/ 179 h 188"/>
                <a:gd name="T4" fmla="*/ 38 w 131"/>
                <a:gd name="T5" fmla="*/ 188 h 188"/>
                <a:gd name="T6" fmla="*/ 125 w 131"/>
                <a:gd name="T7" fmla="*/ 85 h 188"/>
                <a:gd name="T8" fmla="*/ 131 w 131"/>
                <a:gd name="T9" fmla="*/ 2 h 188"/>
                <a:gd name="T10" fmla="*/ 74 w 131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88">
                  <a:moveTo>
                    <a:pt x="74" y="0"/>
                  </a:moveTo>
                  <a:cubicBezTo>
                    <a:pt x="74" y="0"/>
                    <a:pt x="0" y="125"/>
                    <a:pt x="1" y="179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31" y="2"/>
                    <a:pt x="131" y="2"/>
                    <a:pt x="131" y="2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37" name="Freeform 8">
              <a:extLst>
                <a:ext uri="{FF2B5EF4-FFF2-40B4-BE49-F238E27FC236}">
                  <a16:creationId xmlns:a16="http://schemas.microsoft.com/office/drawing/2014/main" id="{624073DD-C088-4854-B86A-500810EC80BD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073816" y="3053312"/>
              <a:ext cx="133658" cy="352276"/>
            </a:xfrm>
            <a:custGeom>
              <a:avLst/>
              <a:gdLst>
                <a:gd name="T0" fmla="*/ 24 w 38"/>
                <a:gd name="T1" fmla="*/ 101 h 101"/>
                <a:gd name="T2" fmla="*/ 13 w 38"/>
                <a:gd name="T3" fmla="*/ 94 h 101"/>
                <a:gd name="T4" fmla="*/ 13 w 38"/>
                <a:gd name="T5" fmla="*/ 10 h 101"/>
                <a:gd name="T6" fmla="*/ 28 w 38"/>
                <a:gd name="T7" fmla="*/ 1 h 101"/>
                <a:gd name="T8" fmla="*/ 37 w 38"/>
                <a:gd name="T9" fmla="*/ 16 h 101"/>
                <a:gd name="T10" fmla="*/ 35 w 38"/>
                <a:gd name="T11" fmla="*/ 84 h 101"/>
                <a:gd name="T12" fmla="*/ 29 w 38"/>
                <a:gd name="T13" fmla="*/ 100 h 101"/>
                <a:gd name="T14" fmla="*/ 24 w 38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01">
                  <a:moveTo>
                    <a:pt x="24" y="101"/>
                  </a:moveTo>
                  <a:cubicBezTo>
                    <a:pt x="20" y="101"/>
                    <a:pt x="15" y="98"/>
                    <a:pt x="13" y="94"/>
                  </a:cubicBezTo>
                  <a:cubicBezTo>
                    <a:pt x="0" y="65"/>
                    <a:pt x="12" y="15"/>
                    <a:pt x="13" y="10"/>
                  </a:cubicBezTo>
                  <a:cubicBezTo>
                    <a:pt x="15" y="3"/>
                    <a:pt x="22" y="0"/>
                    <a:pt x="28" y="1"/>
                  </a:cubicBezTo>
                  <a:cubicBezTo>
                    <a:pt x="34" y="3"/>
                    <a:pt x="38" y="9"/>
                    <a:pt x="37" y="16"/>
                  </a:cubicBezTo>
                  <a:cubicBezTo>
                    <a:pt x="34" y="29"/>
                    <a:pt x="27" y="66"/>
                    <a:pt x="35" y="84"/>
                  </a:cubicBezTo>
                  <a:cubicBezTo>
                    <a:pt x="38" y="90"/>
                    <a:pt x="35" y="97"/>
                    <a:pt x="29" y="100"/>
                  </a:cubicBezTo>
                  <a:cubicBezTo>
                    <a:pt x="28" y="100"/>
                    <a:pt x="26" y="101"/>
                    <a:pt x="24" y="101"/>
                  </a:cubicBez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38" name="Freeform 9">
              <a:extLst>
                <a:ext uri="{FF2B5EF4-FFF2-40B4-BE49-F238E27FC236}">
                  <a16:creationId xmlns:a16="http://schemas.microsoft.com/office/drawing/2014/main" id="{0AD0B37A-F40A-430F-ADD7-1CA5C6F2D91E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081067" y="3165034"/>
              <a:ext cx="145055" cy="362637"/>
            </a:xfrm>
            <a:custGeom>
              <a:avLst/>
              <a:gdLst>
                <a:gd name="T0" fmla="*/ 24 w 41"/>
                <a:gd name="T1" fmla="*/ 103 h 104"/>
                <a:gd name="T2" fmla="*/ 13 w 41"/>
                <a:gd name="T3" fmla="*/ 96 h 104"/>
                <a:gd name="T4" fmla="*/ 16 w 41"/>
                <a:gd name="T5" fmla="*/ 10 h 104"/>
                <a:gd name="T6" fmla="*/ 31 w 41"/>
                <a:gd name="T7" fmla="*/ 1 h 104"/>
                <a:gd name="T8" fmla="*/ 39 w 41"/>
                <a:gd name="T9" fmla="*/ 16 h 104"/>
                <a:gd name="T10" fmla="*/ 35 w 41"/>
                <a:gd name="T11" fmla="*/ 86 h 104"/>
                <a:gd name="T12" fmla="*/ 29 w 41"/>
                <a:gd name="T13" fmla="*/ 102 h 104"/>
                <a:gd name="T14" fmla="*/ 24 w 41"/>
                <a:gd name="T15" fmla="*/ 10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04">
                  <a:moveTo>
                    <a:pt x="24" y="103"/>
                  </a:moveTo>
                  <a:cubicBezTo>
                    <a:pt x="19" y="104"/>
                    <a:pt x="15" y="101"/>
                    <a:pt x="13" y="96"/>
                  </a:cubicBezTo>
                  <a:cubicBezTo>
                    <a:pt x="0" y="67"/>
                    <a:pt x="14" y="15"/>
                    <a:pt x="16" y="10"/>
                  </a:cubicBezTo>
                  <a:cubicBezTo>
                    <a:pt x="18" y="3"/>
                    <a:pt x="24" y="0"/>
                    <a:pt x="31" y="1"/>
                  </a:cubicBezTo>
                  <a:cubicBezTo>
                    <a:pt x="37" y="3"/>
                    <a:pt x="41" y="10"/>
                    <a:pt x="39" y="16"/>
                  </a:cubicBezTo>
                  <a:cubicBezTo>
                    <a:pt x="34" y="35"/>
                    <a:pt x="28" y="71"/>
                    <a:pt x="35" y="86"/>
                  </a:cubicBezTo>
                  <a:cubicBezTo>
                    <a:pt x="38" y="93"/>
                    <a:pt x="35" y="100"/>
                    <a:pt x="29" y="102"/>
                  </a:cubicBezTo>
                  <a:cubicBezTo>
                    <a:pt x="27" y="103"/>
                    <a:pt x="26" y="103"/>
                    <a:pt x="24" y="103"/>
                  </a:cubicBez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39" name="Freeform 10">
              <a:extLst>
                <a:ext uri="{FF2B5EF4-FFF2-40B4-BE49-F238E27FC236}">
                  <a16:creationId xmlns:a16="http://schemas.microsoft.com/office/drawing/2014/main" id="{F636A871-382D-41E2-8A33-A776049DA9B9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082301" y="3298970"/>
              <a:ext cx="148163" cy="345023"/>
            </a:xfrm>
            <a:custGeom>
              <a:avLst/>
              <a:gdLst>
                <a:gd name="T0" fmla="*/ 25 w 42"/>
                <a:gd name="T1" fmla="*/ 99 h 99"/>
                <a:gd name="T2" fmla="*/ 14 w 42"/>
                <a:gd name="T3" fmla="*/ 92 h 99"/>
                <a:gd name="T4" fmla="*/ 17 w 42"/>
                <a:gd name="T5" fmla="*/ 10 h 99"/>
                <a:gd name="T6" fmla="*/ 32 w 42"/>
                <a:gd name="T7" fmla="*/ 2 h 99"/>
                <a:gd name="T8" fmla="*/ 40 w 42"/>
                <a:gd name="T9" fmla="*/ 18 h 99"/>
                <a:gd name="T10" fmla="*/ 35 w 42"/>
                <a:gd name="T11" fmla="*/ 82 h 99"/>
                <a:gd name="T12" fmla="*/ 29 w 42"/>
                <a:gd name="T13" fmla="*/ 98 h 99"/>
                <a:gd name="T14" fmla="*/ 25 w 42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99">
                  <a:moveTo>
                    <a:pt x="25" y="99"/>
                  </a:moveTo>
                  <a:cubicBezTo>
                    <a:pt x="20" y="99"/>
                    <a:pt x="16" y="97"/>
                    <a:pt x="14" y="92"/>
                  </a:cubicBezTo>
                  <a:cubicBezTo>
                    <a:pt x="0" y="63"/>
                    <a:pt x="15" y="16"/>
                    <a:pt x="17" y="10"/>
                  </a:cubicBezTo>
                  <a:cubicBezTo>
                    <a:pt x="19" y="4"/>
                    <a:pt x="26" y="0"/>
                    <a:pt x="32" y="2"/>
                  </a:cubicBezTo>
                  <a:cubicBezTo>
                    <a:pt x="38" y="4"/>
                    <a:pt x="42" y="11"/>
                    <a:pt x="40" y="18"/>
                  </a:cubicBezTo>
                  <a:cubicBezTo>
                    <a:pt x="36" y="30"/>
                    <a:pt x="28" y="65"/>
                    <a:pt x="35" y="82"/>
                  </a:cubicBezTo>
                  <a:cubicBezTo>
                    <a:pt x="38" y="88"/>
                    <a:pt x="35" y="95"/>
                    <a:pt x="29" y="98"/>
                  </a:cubicBezTo>
                  <a:cubicBezTo>
                    <a:pt x="28" y="99"/>
                    <a:pt x="26" y="99"/>
                    <a:pt x="25" y="99"/>
                  </a:cubicBez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41" name="Freeform 16">
              <a:extLst>
                <a:ext uri="{FF2B5EF4-FFF2-40B4-BE49-F238E27FC236}">
                  <a16:creationId xmlns:a16="http://schemas.microsoft.com/office/drawing/2014/main" id="{760D1D57-985A-4284-9DC8-52779535D6F2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979716" y="3153265"/>
              <a:ext cx="253846" cy="282857"/>
            </a:xfrm>
            <a:custGeom>
              <a:avLst/>
              <a:gdLst>
                <a:gd name="T0" fmla="*/ 72 w 72"/>
                <a:gd name="T1" fmla="*/ 73 h 81"/>
                <a:gd name="T2" fmla="*/ 49 w 72"/>
                <a:gd name="T3" fmla="*/ 77 h 81"/>
                <a:gd name="T4" fmla="*/ 5 w 72"/>
                <a:gd name="T5" fmla="*/ 47 h 81"/>
                <a:gd name="T6" fmla="*/ 3 w 72"/>
                <a:gd name="T7" fmla="*/ 33 h 81"/>
                <a:gd name="T8" fmla="*/ 25 w 72"/>
                <a:gd name="T9" fmla="*/ 0 h 81"/>
                <a:gd name="T10" fmla="*/ 27 w 72"/>
                <a:gd name="T11" fmla="*/ 12 h 81"/>
                <a:gd name="T12" fmla="*/ 14 w 72"/>
                <a:gd name="T13" fmla="*/ 31 h 81"/>
                <a:gd name="T14" fmla="*/ 17 w 72"/>
                <a:gd name="T15" fmla="*/ 45 h 81"/>
                <a:gd name="T16" fmla="*/ 47 w 72"/>
                <a:gd name="T17" fmla="*/ 65 h 81"/>
                <a:gd name="T18" fmla="*/ 70 w 72"/>
                <a:gd name="T19" fmla="*/ 61 h 81"/>
                <a:gd name="T20" fmla="*/ 72 w 72"/>
                <a:gd name="T21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81">
                  <a:moveTo>
                    <a:pt x="72" y="73"/>
                  </a:moveTo>
                  <a:cubicBezTo>
                    <a:pt x="49" y="77"/>
                    <a:pt x="49" y="77"/>
                    <a:pt x="49" y="77"/>
                  </a:cubicBezTo>
                  <a:cubicBezTo>
                    <a:pt x="29" y="81"/>
                    <a:pt x="9" y="68"/>
                    <a:pt x="5" y="4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0" y="18"/>
                    <a:pt x="10" y="3"/>
                    <a:pt x="25" y="0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8" y="13"/>
                    <a:pt x="12" y="22"/>
                    <a:pt x="14" y="31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20" y="59"/>
                    <a:pt x="33" y="68"/>
                    <a:pt x="47" y="65"/>
                  </a:cubicBezTo>
                  <a:cubicBezTo>
                    <a:pt x="70" y="61"/>
                    <a:pt x="70" y="61"/>
                    <a:pt x="70" y="61"/>
                  </a:cubicBezTo>
                  <a:lnTo>
                    <a:pt x="72" y="7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43" name="Freeform 6">
              <a:extLst>
                <a:ext uri="{FF2B5EF4-FFF2-40B4-BE49-F238E27FC236}">
                  <a16:creationId xmlns:a16="http://schemas.microsoft.com/office/drawing/2014/main" id="{DB6B46D0-F663-4C13-BE51-B1C318C5ACD0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776455" y="2873900"/>
              <a:ext cx="199969" cy="747032"/>
            </a:xfrm>
            <a:custGeom>
              <a:avLst/>
              <a:gdLst>
                <a:gd name="T0" fmla="*/ 0 w 57"/>
                <a:gd name="T1" fmla="*/ 23 h 214"/>
                <a:gd name="T2" fmla="*/ 28 w 57"/>
                <a:gd name="T3" fmla="*/ 214 h 214"/>
                <a:gd name="T4" fmla="*/ 57 w 57"/>
                <a:gd name="T5" fmla="*/ 206 h 214"/>
                <a:gd name="T6" fmla="*/ 53 w 57"/>
                <a:gd name="T7" fmla="*/ 6 h 214"/>
                <a:gd name="T8" fmla="*/ 40 w 57"/>
                <a:gd name="T9" fmla="*/ 0 h 214"/>
                <a:gd name="T10" fmla="*/ 0 w 57"/>
                <a:gd name="T11" fmla="*/ 2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14">
                  <a:moveTo>
                    <a:pt x="0" y="23"/>
                  </a:moveTo>
                  <a:cubicBezTo>
                    <a:pt x="0" y="23"/>
                    <a:pt x="3" y="166"/>
                    <a:pt x="28" y="214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44" name="Freeform 7">
              <a:extLst>
                <a:ext uri="{FF2B5EF4-FFF2-40B4-BE49-F238E27FC236}">
                  <a16:creationId xmlns:a16="http://schemas.microsoft.com/office/drawing/2014/main" id="{618F1651-8DC6-4916-82AE-FA4A68B81BF9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302633" y="2939762"/>
              <a:ext cx="453814" cy="651710"/>
            </a:xfrm>
            <a:custGeom>
              <a:avLst/>
              <a:gdLst>
                <a:gd name="T0" fmla="*/ 94 w 129"/>
                <a:gd name="T1" fmla="*/ 185 h 187"/>
                <a:gd name="T2" fmla="*/ 35 w 129"/>
                <a:gd name="T3" fmla="*/ 186 h 187"/>
                <a:gd name="T4" fmla="*/ 4 w 129"/>
                <a:gd name="T5" fmla="*/ 148 h 187"/>
                <a:gd name="T6" fmla="*/ 33 w 129"/>
                <a:gd name="T7" fmla="*/ 25 h 187"/>
                <a:gd name="T8" fmla="*/ 62 w 129"/>
                <a:gd name="T9" fmla="*/ 1 h 187"/>
                <a:gd name="T10" fmla="*/ 62 w 129"/>
                <a:gd name="T11" fmla="*/ 1 h 187"/>
                <a:gd name="T12" fmla="*/ 93 w 129"/>
                <a:gd name="T13" fmla="*/ 24 h 187"/>
                <a:gd name="T14" fmla="*/ 124 w 129"/>
                <a:gd name="T15" fmla="*/ 146 h 187"/>
                <a:gd name="T16" fmla="*/ 94 w 129"/>
                <a:gd name="T17" fmla="*/ 18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187">
                  <a:moveTo>
                    <a:pt x="94" y="185"/>
                  </a:moveTo>
                  <a:cubicBezTo>
                    <a:pt x="35" y="186"/>
                    <a:pt x="35" y="186"/>
                    <a:pt x="35" y="186"/>
                  </a:cubicBezTo>
                  <a:cubicBezTo>
                    <a:pt x="15" y="187"/>
                    <a:pt x="0" y="168"/>
                    <a:pt x="4" y="148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6" y="11"/>
                    <a:pt x="48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77" y="0"/>
                    <a:pt x="90" y="10"/>
                    <a:pt x="93" y="24"/>
                  </a:cubicBezTo>
                  <a:cubicBezTo>
                    <a:pt x="124" y="146"/>
                    <a:pt x="124" y="146"/>
                    <a:pt x="124" y="146"/>
                  </a:cubicBezTo>
                  <a:cubicBezTo>
                    <a:pt x="129" y="166"/>
                    <a:pt x="114" y="185"/>
                    <a:pt x="94" y="18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57" name="Freeform 17">
              <a:extLst>
                <a:ext uri="{FF2B5EF4-FFF2-40B4-BE49-F238E27FC236}">
                  <a16:creationId xmlns:a16="http://schemas.microsoft.com/office/drawing/2014/main" id="{EFB00C75-ADBD-4BA0-A0B7-BDE2BE8A9D09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6106994" y="3055836"/>
              <a:ext cx="317048" cy="313940"/>
            </a:xfrm>
            <a:custGeom>
              <a:avLst/>
              <a:gdLst>
                <a:gd name="T0" fmla="*/ 85 w 90"/>
                <a:gd name="T1" fmla="*/ 37 h 90"/>
                <a:gd name="T2" fmla="*/ 53 w 90"/>
                <a:gd name="T3" fmla="*/ 85 h 90"/>
                <a:gd name="T4" fmla="*/ 5 w 90"/>
                <a:gd name="T5" fmla="*/ 53 h 90"/>
                <a:gd name="T6" fmla="*/ 37 w 90"/>
                <a:gd name="T7" fmla="*/ 5 h 90"/>
                <a:gd name="T8" fmla="*/ 85 w 90"/>
                <a:gd name="T9" fmla="*/ 3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85" y="37"/>
                  </a:moveTo>
                  <a:cubicBezTo>
                    <a:pt x="90" y="59"/>
                    <a:pt x="75" y="81"/>
                    <a:pt x="53" y="85"/>
                  </a:cubicBezTo>
                  <a:cubicBezTo>
                    <a:pt x="31" y="90"/>
                    <a:pt x="9" y="75"/>
                    <a:pt x="5" y="53"/>
                  </a:cubicBezTo>
                  <a:cubicBezTo>
                    <a:pt x="0" y="31"/>
                    <a:pt x="15" y="9"/>
                    <a:pt x="37" y="5"/>
                  </a:cubicBezTo>
                  <a:cubicBezTo>
                    <a:pt x="59" y="0"/>
                    <a:pt x="81" y="15"/>
                    <a:pt x="85" y="3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58" name="Freeform 18">
              <a:extLst>
                <a:ext uri="{FF2B5EF4-FFF2-40B4-BE49-F238E27FC236}">
                  <a16:creationId xmlns:a16="http://schemas.microsoft.com/office/drawing/2014/main" id="{BD1BCB61-FADE-4C41-AADC-6D2E63E58040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6199253" y="3146963"/>
              <a:ext cx="133658" cy="132621"/>
            </a:xfrm>
            <a:custGeom>
              <a:avLst/>
              <a:gdLst>
                <a:gd name="T0" fmla="*/ 2 w 38"/>
                <a:gd name="T1" fmla="*/ 22 h 38"/>
                <a:gd name="T2" fmla="*/ 22 w 38"/>
                <a:gd name="T3" fmla="*/ 36 h 38"/>
                <a:gd name="T4" fmla="*/ 36 w 38"/>
                <a:gd name="T5" fmla="*/ 16 h 38"/>
                <a:gd name="T6" fmla="*/ 16 w 38"/>
                <a:gd name="T7" fmla="*/ 2 h 38"/>
                <a:gd name="T8" fmla="*/ 2 w 38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" y="22"/>
                  </a:moveTo>
                  <a:cubicBezTo>
                    <a:pt x="4" y="32"/>
                    <a:pt x="13" y="38"/>
                    <a:pt x="22" y="36"/>
                  </a:cubicBezTo>
                  <a:cubicBezTo>
                    <a:pt x="32" y="34"/>
                    <a:pt x="38" y="25"/>
                    <a:pt x="36" y="16"/>
                  </a:cubicBezTo>
                  <a:cubicBezTo>
                    <a:pt x="34" y="6"/>
                    <a:pt x="25" y="0"/>
                    <a:pt x="16" y="2"/>
                  </a:cubicBezTo>
                  <a:cubicBezTo>
                    <a:pt x="6" y="4"/>
                    <a:pt x="0" y="13"/>
                    <a:pt x="2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8A0B60CD-8C54-46AC-9A46-BB1F76ABEC27}"/>
                </a:ext>
              </a:extLst>
            </p:cNvPr>
            <p:cNvGrpSpPr/>
            <p:nvPr/>
          </p:nvGrpSpPr>
          <p:grpSpPr>
            <a:xfrm rot="948410">
              <a:off x="6496934" y="2664731"/>
              <a:ext cx="372998" cy="369890"/>
              <a:chOff x="2235729" y="1077383"/>
              <a:chExt cx="571500" cy="566738"/>
            </a:xfrm>
          </p:grpSpPr>
          <p:sp>
            <p:nvSpPr>
              <p:cNvPr id="360" name="Oval 63">
                <a:extLst>
                  <a:ext uri="{FF2B5EF4-FFF2-40B4-BE49-F238E27FC236}">
                    <a16:creationId xmlns:a16="http://schemas.microsoft.com/office/drawing/2014/main" id="{4E5A5438-5950-4AE6-93D5-FDF666939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5729" y="1077383"/>
                <a:ext cx="571500" cy="5667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1" name="Oval 64">
                <a:extLst>
                  <a:ext uri="{FF2B5EF4-FFF2-40B4-BE49-F238E27FC236}">
                    <a16:creationId xmlns:a16="http://schemas.microsoft.com/office/drawing/2014/main" id="{68CD3589-2D30-480D-B75F-382FA24A68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9704" y="1126595"/>
                <a:ext cx="463550" cy="465138"/>
              </a:xfrm>
              <a:prstGeom prst="ellipse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2" name="Oval 65">
                <a:extLst>
                  <a:ext uri="{FF2B5EF4-FFF2-40B4-BE49-F238E27FC236}">
                    <a16:creationId xmlns:a16="http://schemas.microsoft.com/office/drawing/2014/main" id="{27636911-897D-4AB9-A53B-4A985350CA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2566" y="1174220"/>
                <a:ext cx="376238" cy="37465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pic>
          <p:nvPicPr>
            <p:cNvPr id="487" name="Picture 2" descr="Node.js on light background">
              <a:extLst>
                <a:ext uri="{FF2B5EF4-FFF2-40B4-BE49-F238E27FC236}">
                  <a16:creationId xmlns:a16="http://schemas.microsoft.com/office/drawing/2014/main" id="{B8E78BB1-9637-4D89-84CA-937CBE175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4327" y="2800350"/>
              <a:ext cx="193334" cy="118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34" name="Group 533">
              <a:extLst>
                <a:ext uri="{FF2B5EF4-FFF2-40B4-BE49-F238E27FC236}">
                  <a16:creationId xmlns:a16="http://schemas.microsoft.com/office/drawing/2014/main" id="{825CAF06-73F7-4E5B-94DF-ADA016C7E8F5}"/>
                </a:ext>
              </a:extLst>
            </p:cNvPr>
            <p:cNvGrpSpPr/>
            <p:nvPr/>
          </p:nvGrpSpPr>
          <p:grpSpPr>
            <a:xfrm rot="20220474">
              <a:off x="4933542" y="2846525"/>
              <a:ext cx="356035" cy="636385"/>
              <a:chOff x="3748088" y="3730625"/>
              <a:chExt cx="530225" cy="947737"/>
            </a:xfrm>
          </p:grpSpPr>
          <p:sp>
            <p:nvSpPr>
              <p:cNvPr id="535" name="Freeform 5">
                <a:extLst>
                  <a:ext uri="{FF2B5EF4-FFF2-40B4-BE49-F238E27FC236}">
                    <a16:creationId xmlns:a16="http://schemas.microsoft.com/office/drawing/2014/main" id="{53A6832F-392D-4DD5-A776-3853DD463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088" y="3730625"/>
                <a:ext cx="530225" cy="947737"/>
              </a:xfrm>
              <a:custGeom>
                <a:avLst/>
                <a:gdLst>
                  <a:gd name="T0" fmla="*/ 108 w 108"/>
                  <a:gd name="T1" fmla="*/ 188 h 196"/>
                  <a:gd name="T2" fmla="*/ 99 w 108"/>
                  <a:gd name="T3" fmla="*/ 196 h 196"/>
                  <a:gd name="T4" fmla="*/ 8 w 108"/>
                  <a:gd name="T5" fmla="*/ 196 h 196"/>
                  <a:gd name="T6" fmla="*/ 0 w 108"/>
                  <a:gd name="T7" fmla="*/ 188 h 196"/>
                  <a:gd name="T8" fmla="*/ 0 w 108"/>
                  <a:gd name="T9" fmla="*/ 8 h 196"/>
                  <a:gd name="T10" fmla="*/ 8 w 108"/>
                  <a:gd name="T11" fmla="*/ 0 h 196"/>
                  <a:gd name="T12" fmla="*/ 99 w 108"/>
                  <a:gd name="T13" fmla="*/ 0 h 196"/>
                  <a:gd name="T14" fmla="*/ 108 w 108"/>
                  <a:gd name="T15" fmla="*/ 8 h 196"/>
                  <a:gd name="T16" fmla="*/ 108 w 108"/>
                  <a:gd name="T17" fmla="*/ 18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196">
                    <a:moveTo>
                      <a:pt x="108" y="188"/>
                    </a:moveTo>
                    <a:cubicBezTo>
                      <a:pt x="108" y="192"/>
                      <a:pt x="104" y="196"/>
                      <a:pt x="99" y="196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4" y="196"/>
                      <a:pt x="0" y="192"/>
                      <a:pt x="0" y="18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4" y="0"/>
                      <a:pt x="108" y="4"/>
                      <a:pt x="108" y="8"/>
                    </a:cubicBezTo>
                    <a:lnTo>
                      <a:pt x="108" y="188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37" name="Rectangle 6">
                <a:extLst>
                  <a:ext uri="{FF2B5EF4-FFF2-40B4-BE49-F238E27FC236}">
                    <a16:creationId xmlns:a16="http://schemas.microsoft.com/office/drawing/2014/main" id="{A8258BDF-FAA1-4F9D-AC46-3D83E7397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3865563"/>
                <a:ext cx="476250" cy="67786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44" name="Freeform 7">
                <a:extLst>
                  <a:ext uri="{FF2B5EF4-FFF2-40B4-BE49-F238E27FC236}">
                    <a16:creationId xmlns:a16="http://schemas.microsoft.com/office/drawing/2014/main" id="{2D66B14D-9DE5-4858-90FE-CC05CF0A02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563" y="3784600"/>
                <a:ext cx="290513" cy="14287"/>
              </a:xfrm>
              <a:custGeom>
                <a:avLst/>
                <a:gdLst>
                  <a:gd name="T0" fmla="*/ 59 w 59"/>
                  <a:gd name="T1" fmla="*/ 2 h 3"/>
                  <a:gd name="T2" fmla="*/ 58 w 59"/>
                  <a:gd name="T3" fmla="*/ 3 h 3"/>
                  <a:gd name="T4" fmla="*/ 1 w 59"/>
                  <a:gd name="T5" fmla="*/ 3 h 3"/>
                  <a:gd name="T6" fmla="*/ 0 w 59"/>
                  <a:gd name="T7" fmla="*/ 2 h 3"/>
                  <a:gd name="T8" fmla="*/ 0 w 59"/>
                  <a:gd name="T9" fmla="*/ 2 h 3"/>
                  <a:gd name="T10" fmla="*/ 1 w 59"/>
                  <a:gd name="T11" fmla="*/ 0 h 3"/>
                  <a:gd name="T12" fmla="*/ 58 w 59"/>
                  <a:gd name="T13" fmla="*/ 0 h 3"/>
                  <a:gd name="T14" fmla="*/ 59 w 59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">
                    <a:moveTo>
                      <a:pt x="59" y="2"/>
                    </a:moveTo>
                    <a:cubicBezTo>
                      <a:pt x="59" y="2"/>
                      <a:pt x="59" y="3"/>
                      <a:pt x="58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9" y="0"/>
                      <a:pt x="59" y="1"/>
                      <a:pt x="59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46" name="Freeform 8">
                <a:extLst>
                  <a:ext uri="{FF2B5EF4-FFF2-40B4-BE49-F238E27FC236}">
                    <a16:creationId xmlns:a16="http://schemas.microsoft.com/office/drawing/2014/main" id="{B40A2421-36DB-426E-8058-4198D7D6F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3488" y="4595813"/>
                <a:ext cx="53975" cy="28575"/>
              </a:xfrm>
              <a:custGeom>
                <a:avLst/>
                <a:gdLst>
                  <a:gd name="T0" fmla="*/ 11 w 11"/>
                  <a:gd name="T1" fmla="*/ 3 h 6"/>
                  <a:gd name="T2" fmla="*/ 8 w 11"/>
                  <a:gd name="T3" fmla="*/ 6 h 6"/>
                  <a:gd name="T4" fmla="*/ 3 w 11"/>
                  <a:gd name="T5" fmla="*/ 6 h 6"/>
                  <a:gd name="T6" fmla="*/ 0 w 11"/>
                  <a:gd name="T7" fmla="*/ 3 h 6"/>
                  <a:gd name="T8" fmla="*/ 0 w 11"/>
                  <a:gd name="T9" fmla="*/ 3 h 6"/>
                  <a:gd name="T10" fmla="*/ 3 w 11"/>
                  <a:gd name="T11" fmla="*/ 0 h 6"/>
                  <a:gd name="T12" fmla="*/ 8 w 11"/>
                  <a:gd name="T13" fmla="*/ 0 h 6"/>
                  <a:gd name="T14" fmla="*/ 11 w 11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5"/>
                      <a:pt x="10" y="6"/>
                      <a:pt x="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1" y="2"/>
                      <a:pt x="11" y="3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51" name="Freeform 9">
                <a:extLst>
                  <a:ext uri="{FF2B5EF4-FFF2-40B4-BE49-F238E27FC236}">
                    <a16:creationId xmlns:a16="http://schemas.microsoft.com/office/drawing/2014/main" id="{EE461165-AA94-4BEF-B77C-300640EB19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5763" y="4595813"/>
                <a:ext cx="53975" cy="28575"/>
              </a:xfrm>
              <a:custGeom>
                <a:avLst/>
                <a:gdLst>
                  <a:gd name="T0" fmla="*/ 11 w 11"/>
                  <a:gd name="T1" fmla="*/ 3 h 6"/>
                  <a:gd name="T2" fmla="*/ 8 w 11"/>
                  <a:gd name="T3" fmla="*/ 6 h 6"/>
                  <a:gd name="T4" fmla="*/ 3 w 11"/>
                  <a:gd name="T5" fmla="*/ 6 h 6"/>
                  <a:gd name="T6" fmla="*/ 0 w 11"/>
                  <a:gd name="T7" fmla="*/ 3 h 6"/>
                  <a:gd name="T8" fmla="*/ 0 w 11"/>
                  <a:gd name="T9" fmla="*/ 3 h 6"/>
                  <a:gd name="T10" fmla="*/ 3 w 11"/>
                  <a:gd name="T11" fmla="*/ 0 h 6"/>
                  <a:gd name="T12" fmla="*/ 8 w 11"/>
                  <a:gd name="T13" fmla="*/ 0 h 6"/>
                  <a:gd name="T14" fmla="*/ 11 w 11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5"/>
                      <a:pt x="9" y="6"/>
                      <a:pt x="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11" y="2"/>
                      <a:pt x="11" y="3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52" name="Freeform 10">
                <a:extLst>
                  <a:ext uri="{FF2B5EF4-FFF2-40B4-BE49-F238E27FC236}">
                    <a16:creationId xmlns:a16="http://schemas.microsoft.com/office/drawing/2014/main" id="{D44A35AC-D823-4EB1-B628-CE98945C2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4581525"/>
                <a:ext cx="112713" cy="58737"/>
              </a:xfrm>
              <a:custGeom>
                <a:avLst/>
                <a:gdLst>
                  <a:gd name="T0" fmla="*/ 23 w 23"/>
                  <a:gd name="T1" fmla="*/ 6 h 12"/>
                  <a:gd name="T2" fmla="*/ 17 w 23"/>
                  <a:gd name="T3" fmla="*/ 12 h 12"/>
                  <a:gd name="T4" fmla="*/ 6 w 23"/>
                  <a:gd name="T5" fmla="*/ 12 h 12"/>
                  <a:gd name="T6" fmla="*/ 0 w 23"/>
                  <a:gd name="T7" fmla="*/ 6 h 12"/>
                  <a:gd name="T8" fmla="*/ 0 w 23"/>
                  <a:gd name="T9" fmla="*/ 6 h 12"/>
                  <a:gd name="T10" fmla="*/ 6 w 23"/>
                  <a:gd name="T11" fmla="*/ 0 h 12"/>
                  <a:gd name="T12" fmla="*/ 17 w 23"/>
                  <a:gd name="T13" fmla="*/ 0 h 12"/>
                  <a:gd name="T14" fmla="*/ 23 w 2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2">
                    <a:moveTo>
                      <a:pt x="23" y="6"/>
                    </a:moveTo>
                    <a:cubicBezTo>
                      <a:pt x="23" y="10"/>
                      <a:pt x="21" y="12"/>
                      <a:pt x="1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1" y="0"/>
                      <a:pt x="23" y="3"/>
                      <a:pt x="23" y="6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sp>
          <p:nvSpPr>
            <p:cNvPr id="342" name="Freeform 5">
              <a:extLst>
                <a:ext uri="{FF2B5EF4-FFF2-40B4-BE49-F238E27FC236}">
                  <a16:creationId xmlns:a16="http://schemas.microsoft.com/office/drawing/2014/main" id="{AF8C0F39-1862-49E5-A58A-6C439637B553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139878" y="2947143"/>
              <a:ext cx="221726" cy="257990"/>
            </a:xfrm>
            <a:custGeom>
              <a:avLst/>
              <a:gdLst>
                <a:gd name="T0" fmla="*/ 50 w 63"/>
                <a:gd name="T1" fmla="*/ 74 h 74"/>
                <a:gd name="T2" fmla="*/ 49 w 63"/>
                <a:gd name="T3" fmla="*/ 74 h 74"/>
                <a:gd name="T4" fmla="*/ 37 w 63"/>
                <a:gd name="T5" fmla="*/ 62 h 74"/>
                <a:gd name="T6" fmla="*/ 11 w 63"/>
                <a:gd name="T7" fmla="*/ 25 h 74"/>
                <a:gd name="T8" fmla="*/ 1 w 63"/>
                <a:gd name="T9" fmla="*/ 11 h 74"/>
                <a:gd name="T10" fmla="*/ 14 w 63"/>
                <a:gd name="T11" fmla="*/ 1 h 74"/>
                <a:gd name="T12" fmla="*/ 61 w 63"/>
                <a:gd name="T13" fmla="*/ 63 h 74"/>
                <a:gd name="T14" fmla="*/ 50 w 63"/>
                <a:gd name="T1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4">
                  <a:moveTo>
                    <a:pt x="50" y="74"/>
                  </a:moveTo>
                  <a:cubicBezTo>
                    <a:pt x="50" y="74"/>
                    <a:pt x="49" y="74"/>
                    <a:pt x="49" y="74"/>
                  </a:cubicBezTo>
                  <a:cubicBezTo>
                    <a:pt x="43" y="74"/>
                    <a:pt x="37" y="69"/>
                    <a:pt x="37" y="62"/>
                  </a:cubicBezTo>
                  <a:cubicBezTo>
                    <a:pt x="38" y="30"/>
                    <a:pt x="12" y="25"/>
                    <a:pt x="11" y="25"/>
                  </a:cubicBezTo>
                  <a:cubicBezTo>
                    <a:pt x="4" y="24"/>
                    <a:pt x="0" y="18"/>
                    <a:pt x="1" y="11"/>
                  </a:cubicBezTo>
                  <a:cubicBezTo>
                    <a:pt x="2" y="5"/>
                    <a:pt x="8" y="0"/>
                    <a:pt x="14" y="1"/>
                  </a:cubicBezTo>
                  <a:cubicBezTo>
                    <a:pt x="31" y="4"/>
                    <a:pt x="63" y="20"/>
                    <a:pt x="61" y="63"/>
                  </a:cubicBezTo>
                  <a:cubicBezTo>
                    <a:pt x="61" y="69"/>
                    <a:pt x="56" y="74"/>
                    <a:pt x="50" y="74"/>
                  </a:cubicBez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</p:grpSp>
      <p:sp>
        <p:nvSpPr>
          <p:cNvPr id="553" name="Rectangle 552">
            <a:extLst>
              <a:ext uri="{FF2B5EF4-FFF2-40B4-BE49-F238E27FC236}">
                <a16:creationId xmlns:a16="http://schemas.microsoft.com/office/drawing/2014/main" id="{C09048CB-D689-4900-B62A-62E0209B928D}"/>
              </a:ext>
            </a:extLst>
          </p:cNvPr>
          <p:cNvSpPr/>
          <p:nvPr/>
        </p:nvSpPr>
        <p:spPr>
          <a:xfrm flipH="1">
            <a:off x="10491251" y="1711019"/>
            <a:ext cx="1487777" cy="1096492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46630" tIns="46630" rIns="46630" bIns="46630" anchor="ctr">
            <a:noAutofit/>
          </a:bodyPr>
          <a:lstStyle/>
          <a:p>
            <a:pPr algn="ctr" defTabSz="951304"/>
            <a:r>
              <a:rPr lang="en-US" sz="1428" kern="0" dirty="0">
                <a:solidFill>
                  <a:srgbClr val="0078D7"/>
                </a:solidFill>
                <a:latin typeface="Segoe UI Semibold" panose="020B0702040204020203" pitchFamily="34" charset="0"/>
              </a:rPr>
              <a:t>Customer’s</a:t>
            </a:r>
          </a:p>
          <a:p>
            <a:pPr algn="ctr" defTabSz="951304"/>
            <a:r>
              <a:rPr lang="en-US" sz="1428" kern="0" dirty="0">
                <a:solidFill>
                  <a:srgbClr val="0078D7"/>
                </a:solidFill>
                <a:latin typeface="Segoe UI Semibold" panose="020B0702040204020203" pitchFamily="34" charset="0"/>
              </a:rPr>
              <a:t> Business Logic &amp; Data</a:t>
            </a:r>
          </a:p>
        </p:txBody>
      </p:sp>
      <p:sp>
        <p:nvSpPr>
          <p:cNvPr id="554" name="Freeform: Shape 553">
            <a:extLst>
              <a:ext uri="{FF2B5EF4-FFF2-40B4-BE49-F238E27FC236}">
                <a16:creationId xmlns:a16="http://schemas.microsoft.com/office/drawing/2014/main" id="{D89A3EFB-B7EF-4CE9-8DCB-3161F4707601}"/>
              </a:ext>
            </a:extLst>
          </p:cNvPr>
          <p:cNvSpPr/>
          <p:nvPr/>
        </p:nvSpPr>
        <p:spPr bwMode="auto">
          <a:xfrm>
            <a:off x="9551288" y="2035362"/>
            <a:ext cx="893263" cy="226223"/>
          </a:xfrm>
          <a:custGeom>
            <a:avLst/>
            <a:gdLst>
              <a:gd name="connsiteX0" fmla="*/ 0 w 1794933"/>
              <a:gd name="connsiteY0" fmla="*/ 0 h 414867"/>
              <a:gd name="connsiteX1" fmla="*/ 762000 w 1794933"/>
              <a:gd name="connsiteY1" fmla="*/ 0 h 414867"/>
              <a:gd name="connsiteX2" fmla="*/ 1109133 w 1794933"/>
              <a:gd name="connsiteY2" fmla="*/ 414867 h 414867"/>
              <a:gd name="connsiteX3" fmla="*/ 1794933 w 1794933"/>
              <a:gd name="connsiteY3" fmla="*/ 414867 h 41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4933" h="414867">
                <a:moveTo>
                  <a:pt x="0" y="0"/>
                </a:moveTo>
                <a:lnTo>
                  <a:pt x="762000" y="0"/>
                </a:lnTo>
                <a:lnTo>
                  <a:pt x="1109133" y="414867"/>
                </a:lnTo>
                <a:lnTo>
                  <a:pt x="1794933" y="414867"/>
                </a:lnTo>
              </a:path>
            </a:pathLst>
          </a:custGeom>
          <a:noFill/>
          <a:ln w="6350" cap="flat">
            <a:solidFill>
              <a:schemeClr val="tx1"/>
            </a:solidFill>
            <a:prstDash val="solid"/>
            <a:miter lim="800000"/>
            <a:headEnd type="triangle" w="lg" len="med"/>
            <a:tailEnd type="triangl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556" name="Speech Bubble: Rectangle 555">
            <a:extLst>
              <a:ext uri="{FF2B5EF4-FFF2-40B4-BE49-F238E27FC236}">
                <a16:creationId xmlns:a16="http://schemas.microsoft.com/office/drawing/2014/main" id="{ABA20B57-80DF-44AC-BF3F-F1B7243F4CC6}"/>
              </a:ext>
            </a:extLst>
          </p:cNvPr>
          <p:cNvSpPr/>
          <p:nvPr/>
        </p:nvSpPr>
        <p:spPr>
          <a:xfrm flipH="1">
            <a:off x="6592879" y="2142332"/>
            <a:ext cx="1505295" cy="549602"/>
          </a:xfrm>
          <a:prstGeom prst="wedgeRectCallout">
            <a:avLst>
              <a:gd name="adj1" fmla="val 40515"/>
              <a:gd name="adj2" fmla="val 102493"/>
            </a:avLst>
          </a:prstGeom>
          <a:solidFill>
            <a:schemeClr val="tx1">
              <a:lumMod val="95000"/>
            </a:schemeClr>
          </a:solidFill>
        </p:spPr>
        <p:txBody>
          <a:bodyPr wrap="square" anchor="ctr">
            <a:noAutofit/>
          </a:bodyPr>
          <a:lstStyle/>
          <a:p>
            <a:pPr algn="ctr" defTabSz="951304"/>
            <a:r>
              <a:rPr lang="en-US" sz="1428" kern="0" dirty="0">
                <a:solidFill>
                  <a:srgbClr val="0078D7"/>
                </a:solidFill>
                <a:latin typeface="Segoe UI Semibold" panose="020B0702040204020203" pitchFamily="34" charset="0"/>
              </a:rPr>
              <a:t>Bot Connector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5E9B17-D627-433A-B6B5-43D01A7949B2}"/>
              </a:ext>
            </a:extLst>
          </p:cNvPr>
          <p:cNvSpPr/>
          <p:nvPr/>
        </p:nvSpPr>
        <p:spPr bwMode="auto">
          <a:xfrm>
            <a:off x="7891710" y="1683866"/>
            <a:ext cx="578278" cy="422954"/>
          </a:xfrm>
          <a:custGeom>
            <a:avLst/>
            <a:gdLst>
              <a:gd name="connsiteX0" fmla="*/ 0 w 518160"/>
              <a:gd name="connsiteY0" fmla="*/ 325120 h 325120"/>
              <a:gd name="connsiteX1" fmla="*/ 0 w 518160"/>
              <a:gd name="connsiteY1" fmla="*/ 81280 h 325120"/>
              <a:gd name="connsiteX2" fmla="*/ 106680 w 518160"/>
              <a:gd name="connsiteY2" fmla="*/ 0 h 325120"/>
              <a:gd name="connsiteX3" fmla="*/ 518160 w 518160"/>
              <a:gd name="connsiteY3" fmla="*/ 0 h 32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" h="325120">
                <a:moveTo>
                  <a:pt x="0" y="325120"/>
                </a:moveTo>
                <a:lnTo>
                  <a:pt x="0" y="81280"/>
                </a:lnTo>
                <a:lnTo>
                  <a:pt x="106680" y="0"/>
                </a:lnTo>
                <a:lnTo>
                  <a:pt x="518160" y="0"/>
                </a:lnTo>
              </a:path>
            </a:pathLst>
          </a:custGeom>
          <a:noFill/>
          <a:ln w="6350" cap="flat">
            <a:solidFill>
              <a:schemeClr val="tx1"/>
            </a:solidFill>
            <a:prstDash val="solid"/>
            <a:miter lim="800000"/>
            <a:headEnd type="triangle" w="lg" len="med"/>
            <a:tailEnd type="triangl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559" name="TextBox 558">
            <a:extLst>
              <a:ext uri="{FF2B5EF4-FFF2-40B4-BE49-F238E27FC236}">
                <a16:creationId xmlns:a16="http://schemas.microsoft.com/office/drawing/2014/main" id="{7A166D68-ACC7-484E-8D17-66758AF5A6EC}"/>
              </a:ext>
            </a:extLst>
          </p:cNvPr>
          <p:cNvSpPr txBox="1"/>
          <p:nvPr/>
        </p:nvSpPr>
        <p:spPr>
          <a:xfrm>
            <a:off x="7055468" y="4628572"/>
            <a:ext cx="589671" cy="115229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wrap="square" lIns="46630" tIns="0" rIns="0" bIns="0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816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Web Chat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494F98-437D-4232-ABA9-F3E076B575B6}"/>
              </a:ext>
            </a:extLst>
          </p:cNvPr>
          <p:cNvGrpSpPr/>
          <p:nvPr/>
        </p:nvGrpSpPr>
        <p:grpSpPr>
          <a:xfrm>
            <a:off x="7138054" y="4146831"/>
            <a:ext cx="424498" cy="424498"/>
            <a:chOff x="5844490" y="4546762"/>
            <a:chExt cx="416212" cy="416212"/>
          </a:xfrm>
        </p:grpSpPr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76994E83-2EBB-4213-B2AD-49A83F999715}"/>
                </a:ext>
              </a:extLst>
            </p:cNvPr>
            <p:cNvSpPr/>
            <p:nvPr/>
          </p:nvSpPr>
          <p:spPr bwMode="auto">
            <a:xfrm>
              <a:off x="5844490" y="4546762"/>
              <a:ext cx="416212" cy="416212"/>
            </a:xfrm>
            <a:prstGeom prst="ellipse">
              <a:avLst/>
            </a:prstGeom>
            <a:solidFill>
              <a:schemeClr val="tx1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304"/>
              <a:endParaRPr lang="en-US" sz="1836" dirty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100B12C4-19FC-4D26-B909-260C07CF2437}"/>
                </a:ext>
              </a:extLst>
            </p:cNvPr>
            <p:cNvSpPr/>
            <p:nvPr/>
          </p:nvSpPr>
          <p:spPr bwMode="auto">
            <a:xfrm>
              <a:off x="5938142" y="4669545"/>
              <a:ext cx="228909" cy="170647"/>
            </a:xfrm>
            <a:custGeom>
              <a:avLst/>
              <a:gdLst>
                <a:gd name="connsiteX0" fmla="*/ 1368033 w 1756463"/>
                <a:gd name="connsiteY0" fmla="*/ 629136 h 1309409"/>
                <a:gd name="connsiteX1" fmla="*/ 1513077 w 1756463"/>
                <a:gd name="connsiteY1" fmla="*/ 774180 h 1309409"/>
                <a:gd name="connsiteX2" fmla="*/ 1368033 w 1756463"/>
                <a:gd name="connsiteY2" fmla="*/ 919224 h 1309409"/>
                <a:gd name="connsiteX3" fmla="*/ 1222989 w 1756463"/>
                <a:gd name="connsiteY3" fmla="*/ 774180 h 1309409"/>
                <a:gd name="connsiteX4" fmla="*/ 1368033 w 1756463"/>
                <a:gd name="connsiteY4" fmla="*/ 629136 h 1309409"/>
                <a:gd name="connsiteX5" fmla="*/ 878232 w 1756463"/>
                <a:gd name="connsiteY5" fmla="*/ 629136 h 1309409"/>
                <a:gd name="connsiteX6" fmla="*/ 1023276 w 1756463"/>
                <a:gd name="connsiteY6" fmla="*/ 774180 h 1309409"/>
                <a:gd name="connsiteX7" fmla="*/ 878232 w 1756463"/>
                <a:gd name="connsiteY7" fmla="*/ 919224 h 1309409"/>
                <a:gd name="connsiteX8" fmla="*/ 733188 w 1756463"/>
                <a:gd name="connsiteY8" fmla="*/ 774180 h 1309409"/>
                <a:gd name="connsiteX9" fmla="*/ 878232 w 1756463"/>
                <a:gd name="connsiteY9" fmla="*/ 629136 h 1309409"/>
                <a:gd name="connsiteX10" fmla="*/ 388431 w 1756463"/>
                <a:gd name="connsiteY10" fmla="*/ 629136 h 1309409"/>
                <a:gd name="connsiteX11" fmla="*/ 533475 w 1756463"/>
                <a:gd name="connsiteY11" fmla="*/ 774180 h 1309409"/>
                <a:gd name="connsiteX12" fmla="*/ 388431 w 1756463"/>
                <a:gd name="connsiteY12" fmla="*/ 919224 h 1309409"/>
                <a:gd name="connsiteX13" fmla="*/ 243387 w 1756463"/>
                <a:gd name="connsiteY13" fmla="*/ 774180 h 1309409"/>
                <a:gd name="connsiteX14" fmla="*/ 388431 w 1756463"/>
                <a:gd name="connsiteY14" fmla="*/ 629136 h 1309409"/>
                <a:gd name="connsiteX15" fmla="*/ 42625 w 1756463"/>
                <a:gd name="connsiteY15" fmla="*/ 284798 h 1309409"/>
                <a:gd name="connsiteX16" fmla="*/ 42625 w 1756463"/>
                <a:gd name="connsiteY16" fmla="*/ 1263560 h 1309409"/>
                <a:gd name="connsiteX17" fmla="*/ 1713838 w 1756463"/>
                <a:gd name="connsiteY17" fmla="*/ 1263560 h 1309409"/>
                <a:gd name="connsiteX18" fmla="*/ 1713838 w 1756463"/>
                <a:gd name="connsiteY18" fmla="*/ 284798 h 1309409"/>
                <a:gd name="connsiteX19" fmla="*/ 1513442 w 1756463"/>
                <a:gd name="connsiteY19" fmla="*/ 66921 h 1309409"/>
                <a:gd name="connsiteX20" fmla="*/ 1458142 w 1756463"/>
                <a:gd name="connsiteY20" fmla="*/ 122221 h 1309409"/>
                <a:gd name="connsiteX21" fmla="*/ 1513442 w 1756463"/>
                <a:gd name="connsiteY21" fmla="*/ 177521 h 1309409"/>
                <a:gd name="connsiteX22" fmla="*/ 1568742 w 1756463"/>
                <a:gd name="connsiteY22" fmla="*/ 122221 h 1309409"/>
                <a:gd name="connsiteX23" fmla="*/ 1513442 w 1756463"/>
                <a:gd name="connsiteY23" fmla="*/ 66921 h 1309409"/>
                <a:gd name="connsiteX24" fmla="*/ 1326698 w 1756463"/>
                <a:gd name="connsiteY24" fmla="*/ 66921 h 1309409"/>
                <a:gd name="connsiteX25" fmla="*/ 1271398 w 1756463"/>
                <a:gd name="connsiteY25" fmla="*/ 122221 h 1309409"/>
                <a:gd name="connsiteX26" fmla="*/ 1326698 w 1756463"/>
                <a:gd name="connsiteY26" fmla="*/ 177521 h 1309409"/>
                <a:gd name="connsiteX27" fmla="*/ 1381998 w 1756463"/>
                <a:gd name="connsiteY27" fmla="*/ 122221 h 1309409"/>
                <a:gd name="connsiteX28" fmla="*/ 1326698 w 1756463"/>
                <a:gd name="connsiteY28" fmla="*/ 66921 h 1309409"/>
                <a:gd name="connsiteX29" fmla="*/ 54498 w 1756463"/>
                <a:gd name="connsiteY29" fmla="*/ 66920 h 1309409"/>
                <a:gd name="connsiteX30" fmla="*/ 54498 w 1756463"/>
                <a:gd name="connsiteY30" fmla="*/ 176921 h 1309409"/>
                <a:gd name="connsiteX31" fmla="*/ 654969 w 1756463"/>
                <a:gd name="connsiteY31" fmla="*/ 176921 h 1309409"/>
                <a:gd name="connsiteX32" fmla="*/ 654969 w 1756463"/>
                <a:gd name="connsiteY32" fmla="*/ 66920 h 1309409"/>
                <a:gd name="connsiteX33" fmla="*/ 1 w 1756463"/>
                <a:gd name="connsiteY33" fmla="*/ 0 h 1309409"/>
                <a:gd name="connsiteX34" fmla="*/ 1756463 w 1756463"/>
                <a:gd name="connsiteY34" fmla="*/ 0 h 1309409"/>
                <a:gd name="connsiteX35" fmla="*/ 1756463 w 1756463"/>
                <a:gd name="connsiteY35" fmla="*/ 243840 h 1309409"/>
                <a:gd name="connsiteX36" fmla="*/ 1756462 w 1756463"/>
                <a:gd name="connsiteY36" fmla="*/ 243840 h 1309409"/>
                <a:gd name="connsiteX37" fmla="*/ 1756462 w 1756463"/>
                <a:gd name="connsiteY37" fmla="*/ 1309409 h 1309409"/>
                <a:gd name="connsiteX38" fmla="*/ 0 w 1756463"/>
                <a:gd name="connsiteY38" fmla="*/ 1309409 h 1309409"/>
                <a:gd name="connsiteX39" fmla="*/ 0 w 1756463"/>
                <a:gd name="connsiteY39" fmla="*/ 238950 h 1309409"/>
                <a:gd name="connsiteX40" fmla="*/ 1 w 1756463"/>
                <a:gd name="connsiteY40" fmla="*/ 238950 h 130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756463" h="1309409">
                  <a:moveTo>
                    <a:pt x="1368033" y="629136"/>
                  </a:moveTo>
                  <a:cubicBezTo>
                    <a:pt x="1448139" y="629136"/>
                    <a:pt x="1513077" y="694074"/>
                    <a:pt x="1513077" y="774180"/>
                  </a:cubicBezTo>
                  <a:cubicBezTo>
                    <a:pt x="1513077" y="854286"/>
                    <a:pt x="1448139" y="919224"/>
                    <a:pt x="1368033" y="919224"/>
                  </a:cubicBezTo>
                  <a:cubicBezTo>
                    <a:pt x="1287927" y="919224"/>
                    <a:pt x="1222989" y="854286"/>
                    <a:pt x="1222989" y="774180"/>
                  </a:cubicBezTo>
                  <a:cubicBezTo>
                    <a:pt x="1222989" y="694074"/>
                    <a:pt x="1287927" y="629136"/>
                    <a:pt x="1368033" y="629136"/>
                  </a:cubicBezTo>
                  <a:close/>
                  <a:moveTo>
                    <a:pt x="878232" y="629136"/>
                  </a:moveTo>
                  <a:cubicBezTo>
                    <a:pt x="958338" y="629136"/>
                    <a:pt x="1023276" y="694074"/>
                    <a:pt x="1023276" y="774180"/>
                  </a:cubicBezTo>
                  <a:cubicBezTo>
                    <a:pt x="1023276" y="854286"/>
                    <a:pt x="958338" y="919224"/>
                    <a:pt x="878232" y="919224"/>
                  </a:cubicBezTo>
                  <a:cubicBezTo>
                    <a:pt x="798126" y="919224"/>
                    <a:pt x="733188" y="854286"/>
                    <a:pt x="733188" y="774180"/>
                  </a:cubicBezTo>
                  <a:cubicBezTo>
                    <a:pt x="733188" y="694074"/>
                    <a:pt x="798126" y="629136"/>
                    <a:pt x="878232" y="629136"/>
                  </a:cubicBezTo>
                  <a:close/>
                  <a:moveTo>
                    <a:pt x="388431" y="629136"/>
                  </a:moveTo>
                  <a:cubicBezTo>
                    <a:pt x="468537" y="629136"/>
                    <a:pt x="533475" y="694074"/>
                    <a:pt x="533475" y="774180"/>
                  </a:cubicBezTo>
                  <a:cubicBezTo>
                    <a:pt x="533475" y="854286"/>
                    <a:pt x="468537" y="919224"/>
                    <a:pt x="388431" y="919224"/>
                  </a:cubicBezTo>
                  <a:cubicBezTo>
                    <a:pt x="308325" y="919224"/>
                    <a:pt x="243387" y="854286"/>
                    <a:pt x="243387" y="774180"/>
                  </a:cubicBezTo>
                  <a:cubicBezTo>
                    <a:pt x="243387" y="694074"/>
                    <a:pt x="308325" y="629136"/>
                    <a:pt x="388431" y="629136"/>
                  </a:cubicBezTo>
                  <a:close/>
                  <a:moveTo>
                    <a:pt x="42625" y="284798"/>
                  </a:moveTo>
                  <a:lnTo>
                    <a:pt x="42625" y="1263560"/>
                  </a:lnTo>
                  <a:lnTo>
                    <a:pt x="1713838" y="1263560"/>
                  </a:lnTo>
                  <a:lnTo>
                    <a:pt x="1713838" y="284798"/>
                  </a:lnTo>
                  <a:close/>
                  <a:moveTo>
                    <a:pt x="1513442" y="66921"/>
                  </a:moveTo>
                  <a:cubicBezTo>
                    <a:pt x="1482901" y="66921"/>
                    <a:pt x="1458142" y="91680"/>
                    <a:pt x="1458142" y="122221"/>
                  </a:cubicBezTo>
                  <a:cubicBezTo>
                    <a:pt x="1458142" y="152762"/>
                    <a:pt x="1482901" y="177521"/>
                    <a:pt x="1513442" y="177521"/>
                  </a:cubicBezTo>
                  <a:cubicBezTo>
                    <a:pt x="1543983" y="177521"/>
                    <a:pt x="1568742" y="152762"/>
                    <a:pt x="1568742" y="122221"/>
                  </a:cubicBezTo>
                  <a:cubicBezTo>
                    <a:pt x="1568742" y="91680"/>
                    <a:pt x="1543983" y="66921"/>
                    <a:pt x="1513442" y="66921"/>
                  </a:cubicBezTo>
                  <a:close/>
                  <a:moveTo>
                    <a:pt x="1326698" y="66921"/>
                  </a:moveTo>
                  <a:cubicBezTo>
                    <a:pt x="1296157" y="66921"/>
                    <a:pt x="1271398" y="91680"/>
                    <a:pt x="1271398" y="122221"/>
                  </a:cubicBezTo>
                  <a:cubicBezTo>
                    <a:pt x="1271398" y="152762"/>
                    <a:pt x="1296157" y="177521"/>
                    <a:pt x="1326698" y="177521"/>
                  </a:cubicBezTo>
                  <a:cubicBezTo>
                    <a:pt x="1357239" y="177521"/>
                    <a:pt x="1381998" y="152762"/>
                    <a:pt x="1381998" y="122221"/>
                  </a:cubicBezTo>
                  <a:cubicBezTo>
                    <a:pt x="1381998" y="91680"/>
                    <a:pt x="1357239" y="66921"/>
                    <a:pt x="1326698" y="66921"/>
                  </a:cubicBezTo>
                  <a:close/>
                  <a:moveTo>
                    <a:pt x="54498" y="66920"/>
                  </a:moveTo>
                  <a:lnTo>
                    <a:pt x="54498" y="176921"/>
                  </a:lnTo>
                  <a:lnTo>
                    <a:pt x="654969" y="176921"/>
                  </a:lnTo>
                  <a:lnTo>
                    <a:pt x="654969" y="66920"/>
                  </a:lnTo>
                  <a:close/>
                  <a:moveTo>
                    <a:pt x="1" y="0"/>
                  </a:moveTo>
                  <a:lnTo>
                    <a:pt x="1756463" y="0"/>
                  </a:lnTo>
                  <a:lnTo>
                    <a:pt x="1756463" y="243840"/>
                  </a:lnTo>
                  <a:lnTo>
                    <a:pt x="1756462" y="243840"/>
                  </a:lnTo>
                  <a:lnTo>
                    <a:pt x="1756462" y="1309409"/>
                  </a:lnTo>
                  <a:lnTo>
                    <a:pt x="0" y="1309409"/>
                  </a:lnTo>
                  <a:lnTo>
                    <a:pt x="0" y="238950"/>
                  </a:lnTo>
                  <a:lnTo>
                    <a:pt x="1" y="238950"/>
                  </a:lnTo>
                  <a:close/>
                </a:path>
              </a:pathLst>
            </a:cu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71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74" name="Oval 573">
            <a:extLst>
              <a:ext uri="{FF2B5EF4-FFF2-40B4-BE49-F238E27FC236}">
                <a16:creationId xmlns:a16="http://schemas.microsoft.com/office/drawing/2014/main" id="{DBCF50DE-2F95-406A-931F-7B865473D7CD}"/>
              </a:ext>
            </a:extLst>
          </p:cNvPr>
          <p:cNvSpPr/>
          <p:nvPr/>
        </p:nvSpPr>
        <p:spPr bwMode="auto">
          <a:xfrm>
            <a:off x="6137702" y="4893562"/>
            <a:ext cx="424498" cy="424498"/>
          </a:xfrm>
          <a:prstGeom prst="ellipse">
            <a:avLst/>
          </a:prstGeom>
          <a:solidFill>
            <a:schemeClr val="tx1"/>
          </a:solidFill>
          <a:ln w="9525" cap="flat">
            <a:noFill/>
            <a:prstDash val="sysDash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/>
            <a:endParaRPr lang="en-US" sz="1836" dirty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B94C2952-688F-4953-B8B9-01638B7268CB}"/>
              </a:ext>
            </a:extLst>
          </p:cNvPr>
          <p:cNvSpPr txBox="1"/>
          <p:nvPr/>
        </p:nvSpPr>
        <p:spPr>
          <a:xfrm>
            <a:off x="6055116" y="5375303"/>
            <a:ext cx="589671" cy="115229"/>
          </a:xfrm>
          <a:prstGeom prst="rect">
            <a:avLst/>
          </a:prstGeom>
          <a:noFill/>
          <a:ln>
            <a:noFill/>
          </a:ln>
        </p:spPr>
        <p:txBody>
          <a:bodyPr wrap="square" lIns="46630" tIns="0" rIns="0" bIns="0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816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Cortana</a:t>
            </a:r>
          </a:p>
        </p:txBody>
      </p:sp>
      <p:pic>
        <p:nvPicPr>
          <p:cNvPr id="576" name="Picture 575">
            <a:extLst>
              <a:ext uri="{FF2B5EF4-FFF2-40B4-BE49-F238E27FC236}">
                <a16:creationId xmlns:a16="http://schemas.microsoft.com/office/drawing/2014/main" id="{7C375A54-FAF1-4026-BE1A-5DA79D5AAD4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27122" y="4982983"/>
            <a:ext cx="245657" cy="245657"/>
          </a:xfrm>
          <a:prstGeom prst="rect">
            <a:avLst/>
          </a:prstGeom>
          <a:ln>
            <a:noFill/>
          </a:ln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A5FE0B3-A418-40AF-A7F2-A9E638B0CA26}"/>
              </a:ext>
            </a:extLst>
          </p:cNvPr>
          <p:cNvGrpSpPr/>
          <p:nvPr/>
        </p:nvGrpSpPr>
        <p:grpSpPr>
          <a:xfrm>
            <a:off x="6055116" y="4146831"/>
            <a:ext cx="589671" cy="596970"/>
            <a:chOff x="5851487" y="4065890"/>
            <a:chExt cx="578161" cy="585318"/>
          </a:xfrm>
        </p:grpSpPr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6FB49664-D06F-4564-B0FD-5D5D91F0540D}"/>
                </a:ext>
              </a:extLst>
            </p:cNvPr>
            <p:cNvSpPr txBox="1"/>
            <p:nvPr/>
          </p:nvSpPr>
          <p:spPr>
            <a:xfrm>
              <a:off x="5851487" y="4538228"/>
              <a:ext cx="578161" cy="11298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</p:spPr>
          <p:txBody>
            <a:bodyPr wrap="square" lIns="46630" tIns="0" rIns="0" bIns="0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816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Bing</a:t>
              </a:r>
            </a:p>
          </p:txBody>
        </p:sp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EBD324CE-E80E-4111-8146-F1EF820C9EA0}"/>
                </a:ext>
              </a:extLst>
            </p:cNvPr>
            <p:cNvGrpSpPr/>
            <p:nvPr/>
          </p:nvGrpSpPr>
          <p:grpSpPr>
            <a:xfrm>
              <a:off x="5932461" y="4065890"/>
              <a:ext cx="416212" cy="416212"/>
              <a:chOff x="2990684" y="5259981"/>
              <a:chExt cx="416212" cy="416212"/>
            </a:xfrm>
          </p:grpSpPr>
          <p:sp>
            <p:nvSpPr>
              <p:cNvPr id="580" name="Oval 579">
                <a:extLst>
                  <a:ext uri="{FF2B5EF4-FFF2-40B4-BE49-F238E27FC236}">
                    <a16:creationId xmlns:a16="http://schemas.microsoft.com/office/drawing/2014/main" id="{D580AEB8-C94A-4CED-A616-7DDB58C091C1}"/>
                  </a:ext>
                </a:extLst>
              </p:cNvPr>
              <p:cNvSpPr/>
              <p:nvPr/>
            </p:nvSpPr>
            <p:spPr bwMode="auto">
              <a:xfrm>
                <a:off x="2990684" y="5259981"/>
                <a:ext cx="416212" cy="416212"/>
              </a:xfrm>
              <a:prstGeom prst="ellipse">
                <a:avLst/>
              </a:prstGeom>
              <a:solidFill>
                <a:schemeClr val="tx1"/>
              </a:solidFill>
              <a:ln w="9525" cap="flat">
                <a:noFill/>
                <a:prstDash val="sysDash"/>
                <a:miter lim="800000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304"/>
                <a:endParaRPr lang="en-US" sz="1836" dirty="0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pic>
            <p:nvPicPr>
              <p:cNvPr id="581" name="Picture 12" descr="Image result for bing logo">
                <a:extLst>
                  <a:ext uri="{FF2B5EF4-FFF2-40B4-BE49-F238E27FC236}">
                    <a16:creationId xmlns:a16="http://schemas.microsoft.com/office/drawing/2014/main" id="{EDA11DD1-BEE5-47FA-A976-CE0F54BE83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29" t="20589" r="34229" b="20589"/>
              <a:stretch/>
            </p:blipFill>
            <p:spPr bwMode="auto">
              <a:xfrm>
                <a:off x="3092324" y="5325132"/>
                <a:ext cx="212932" cy="285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63" name="TextBox 562">
            <a:extLst>
              <a:ext uri="{FF2B5EF4-FFF2-40B4-BE49-F238E27FC236}">
                <a16:creationId xmlns:a16="http://schemas.microsoft.com/office/drawing/2014/main" id="{CC5D64BE-4088-4A7B-88B1-84258643B80F}"/>
              </a:ext>
            </a:extLst>
          </p:cNvPr>
          <p:cNvSpPr txBox="1"/>
          <p:nvPr/>
        </p:nvSpPr>
        <p:spPr>
          <a:xfrm>
            <a:off x="7055468" y="5375303"/>
            <a:ext cx="589671" cy="115229"/>
          </a:xfrm>
          <a:prstGeom prst="rect">
            <a:avLst/>
          </a:prstGeom>
          <a:noFill/>
          <a:ln>
            <a:noFill/>
          </a:ln>
        </p:spPr>
        <p:txBody>
          <a:bodyPr wrap="square" lIns="46630" tIns="0" rIns="0" bIns="0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816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Direct Line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B16878-F4B8-4148-85A2-8A5BC158D019}"/>
              </a:ext>
            </a:extLst>
          </p:cNvPr>
          <p:cNvGrpSpPr/>
          <p:nvPr/>
        </p:nvGrpSpPr>
        <p:grpSpPr>
          <a:xfrm>
            <a:off x="7138054" y="4893562"/>
            <a:ext cx="424498" cy="424498"/>
            <a:chOff x="6475335" y="4546762"/>
            <a:chExt cx="416212" cy="416212"/>
          </a:xfrm>
        </p:grpSpPr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DF3920FB-F1DC-4BB8-A8CC-E2AB4235ABBB}"/>
                </a:ext>
              </a:extLst>
            </p:cNvPr>
            <p:cNvSpPr/>
            <p:nvPr/>
          </p:nvSpPr>
          <p:spPr bwMode="auto">
            <a:xfrm>
              <a:off x="6475335" y="4546762"/>
              <a:ext cx="416212" cy="416212"/>
            </a:xfrm>
            <a:prstGeom prst="ellipse">
              <a:avLst/>
            </a:prstGeom>
            <a:solidFill>
              <a:schemeClr val="bg2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304"/>
              <a:endParaRPr lang="en-US" sz="1836" dirty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564" name="Freeform 10">
              <a:extLst>
                <a:ext uri="{FF2B5EF4-FFF2-40B4-BE49-F238E27FC236}">
                  <a16:creationId xmlns:a16="http://schemas.microsoft.com/office/drawing/2014/main" id="{E5F6700D-68D2-4134-865A-AEF905DD7786}"/>
                </a:ext>
              </a:extLst>
            </p:cNvPr>
            <p:cNvSpPr/>
            <p:nvPr/>
          </p:nvSpPr>
          <p:spPr>
            <a:xfrm rot="16200000">
              <a:off x="6542034" y="4613462"/>
              <a:ext cx="282814" cy="282814"/>
            </a:xfrm>
            <a:custGeom>
              <a:avLst/>
              <a:gdLst>
                <a:gd name="connsiteX0" fmla="*/ 688598 w 3295651"/>
                <a:gd name="connsiteY0" fmla="*/ 967956 h 3295651"/>
                <a:gd name="connsiteX1" fmla="*/ 677731 w 3295651"/>
                <a:gd name="connsiteY1" fmla="*/ 945398 h 3295651"/>
                <a:gd name="connsiteX2" fmla="*/ 603916 w 3295651"/>
                <a:gd name="connsiteY2" fmla="*/ 823895 h 3295651"/>
                <a:gd name="connsiteX3" fmla="*/ 523671 w 3295651"/>
                <a:gd name="connsiteY3" fmla="*/ 716585 h 3295651"/>
                <a:gd name="connsiteX4" fmla="*/ 453797 w 3295651"/>
                <a:gd name="connsiteY4" fmla="*/ 800243 h 3295651"/>
                <a:gd name="connsiteX5" fmla="*/ 249493 w 3295651"/>
                <a:gd name="connsiteY5" fmla="*/ 1212430 h 3295651"/>
                <a:gd name="connsiteX6" fmla="*/ 243899 w 3295651"/>
                <a:gd name="connsiteY6" fmla="*/ 1234188 h 3295651"/>
                <a:gd name="connsiteX7" fmla="*/ 294775 w 3295651"/>
                <a:gd name="connsiteY7" fmla="*/ 1194206 h 3295651"/>
                <a:gd name="connsiteX8" fmla="*/ 590064 w 3295651"/>
                <a:gd name="connsiteY8" fmla="*/ 1013716 h 3295651"/>
                <a:gd name="connsiteX9" fmla="*/ 688599 w 3295651"/>
                <a:gd name="connsiteY9" fmla="*/ 2327695 h 3295651"/>
                <a:gd name="connsiteX10" fmla="*/ 590064 w 3295651"/>
                <a:gd name="connsiteY10" fmla="*/ 2281936 h 3295651"/>
                <a:gd name="connsiteX11" fmla="*/ 294775 w 3295651"/>
                <a:gd name="connsiteY11" fmla="*/ 2101445 h 3295651"/>
                <a:gd name="connsiteX12" fmla="*/ 243899 w 3295651"/>
                <a:gd name="connsiteY12" fmla="*/ 2061464 h 3295651"/>
                <a:gd name="connsiteX13" fmla="*/ 249493 w 3295651"/>
                <a:gd name="connsiteY13" fmla="*/ 2083222 h 3295651"/>
                <a:gd name="connsiteX14" fmla="*/ 453797 w 3295651"/>
                <a:gd name="connsiteY14" fmla="*/ 2495409 h 3295651"/>
                <a:gd name="connsiteX15" fmla="*/ 523672 w 3295651"/>
                <a:gd name="connsiteY15" fmla="*/ 2579067 h 3295651"/>
                <a:gd name="connsiteX16" fmla="*/ 603916 w 3295651"/>
                <a:gd name="connsiteY16" fmla="*/ 2471759 h 3295651"/>
                <a:gd name="connsiteX17" fmla="*/ 677731 w 3295651"/>
                <a:gd name="connsiteY17" fmla="*/ 2350256 h 3295651"/>
                <a:gd name="connsiteX18" fmla="*/ 855593 w 3295651"/>
                <a:gd name="connsiteY18" fmla="*/ 1647827 h 3295651"/>
                <a:gd name="connsiteX19" fmla="*/ 789340 w 3295651"/>
                <a:gd name="connsiteY19" fmla="*/ 1209609 h 3295651"/>
                <a:gd name="connsiteX20" fmla="*/ 765819 w 3295651"/>
                <a:gd name="connsiteY20" fmla="*/ 1145344 h 3295651"/>
                <a:gd name="connsiteX21" fmla="*/ 673328 w 3295651"/>
                <a:gd name="connsiteY21" fmla="*/ 1186893 h 3295651"/>
                <a:gd name="connsiteX22" fmla="*/ 197779 w 3295651"/>
                <a:gd name="connsiteY22" fmla="*/ 1511702 h 3295651"/>
                <a:gd name="connsiteX23" fmla="*/ 190164 w 3295651"/>
                <a:gd name="connsiteY23" fmla="*/ 1519183 h 3295651"/>
                <a:gd name="connsiteX24" fmla="*/ 183668 w 3295651"/>
                <a:gd name="connsiteY24" fmla="*/ 1647826 h 3295651"/>
                <a:gd name="connsiteX25" fmla="*/ 190658 w 3295651"/>
                <a:gd name="connsiteY25" fmla="*/ 1786254 h 3295651"/>
                <a:gd name="connsiteX26" fmla="*/ 197779 w 3295651"/>
                <a:gd name="connsiteY26" fmla="*/ 1793249 h 3295651"/>
                <a:gd name="connsiteX27" fmla="*/ 673328 w 3295651"/>
                <a:gd name="connsiteY27" fmla="*/ 2118059 h 3295651"/>
                <a:gd name="connsiteX28" fmla="*/ 762897 w 3295651"/>
                <a:gd name="connsiteY28" fmla="*/ 2158295 h 3295651"/>
                <a:gd name="connsiteX29" fmla="*/ 789340 w 3295651"/>
                <a:gd name="connsiteY29" fmla="*/ 2086045 h 3295651"/>
                <a:gd name="connsiteX30" fmla="*/ 855593 w 3295651"/>
                <a:gd name="connsiteY30" fmla="*/ 1647827 h 3295651"/>
                <a:gd name="connsiteX31" fmla="*/ 1553976 w 3295651"/>
                <a:gd name="connsiteY31" fmla="*/ 2526459 h 3295651"/>
                <a:gd name="connsiteX32" fmla="*/ 1432371 w 3295651"/>
                <a:gd name="connsiteY32" fmla="*/ 2521576 h 3295651"/>
                <a:gd name="connsiteX33" fmla="*/ 911236 w 3295651"/>
                <a:gd name="connsiteY33" fmla="*/ 2416235 h 3295651"/>
                <a:gd name="connsiteX34" fmla="*/ 850097 w 3295651"/>
                <a:gd name="connsiteY34" fmla="*/ 2393395 h 3295651"/>
                <a:gd name="connsiteX35" fmla="*/ 830884 w 3295651"/>
                <a:gd name="connsiteY35" fmla="*/ 2433279 h 3295651"/>
                <a:gd name="connsiteX36" fmla="*/ 653484 w 3295651"/>
                <a:gd name="connsiteY36" fmla="*/ 2695997 h 3295651"/>
                <a:gd name="connsiteX37" fmla="*/ 642663 w 3295651"/>
                <a:gd name="connsiteY37" fmla="*/ 2707904 h 3295651"/>
                <a:gd name="connsiteX38" fmla="*/ 771797 w 3295651"/>
                <a:gd name="connsiteY38" fmla="*/ 2821107 h 3295651"/>
                <a:gd name="connsiteX39" fmla="*/ 1525886 w 3295651"/>
                <a:gd name="connsiteY39" fmla="*/ 3106978 h 3295651"/>
                <a:gd name="connsiteX40" fmla="*/ 1553976 w 3295651"/>
                <a:gd name="connsiteY40" fmla="*/ 3108131 h 3295651"/>
                <a:gd name="connsiteX41" fmla="*/ 1553976 w 3295651"/>
                <a:gd name="connsiteY41" fmla="*/ 964224 h 3295651"/>
                <a:gd name="connsiteX42" fmla="*/ 1464365 w 3295651"/>
                <a:gd name="connsiteY42" fmla="*/ 967436 h 3295651"/>
                <a:gd name="connsiteX43" fmla="*/ 1031256 w 3295651"/>
                <a:gd name="connsiteY43" fmla="*/ 1045428 h 3295651"/>
                <a:gd name="connsiteX44" fmla="*/ 927581 w 3295651"/>
                <a:gd name="connsiteY44" fmla="*/ 1081027 h 3295651"/>
                <a:gd name="connsiteX45" fmla="*/ 955685 w 3295651"/>
                <a:gd name="connsiteY45" fmla="*/ 1157814 h 3295651"/>
                <a:gd name="connsiteX46" fmla="*/ 1029768 w 3295651"/>
                <a:gd name="connsiteY46" fmla="*/ 1647827 h 3295651"/>
                <a:gd name="connsiteX47" fmla="*/ 955685 w 3295651"/>
                <a:gd name="connsiteY47" fmla="*/ 2137840 h 3295651"/>
                <a:gd name="connsiteX48" fmla="*/ 924557 w 3295651"/>
                <a:gd name="connsiteY48" fmla="*/ 2222886 h 3295651"/>
                <a:gd name="connsiteX49" fmla="*/ 1031256 w 3295651"/>
                <a:gd name="connsiteY49" fmla="*/ 2259524 h 3295651"/>
                <a:gd name="connsiteX50" fmla="*/ 1464365 w 3295651"/>
                <a:gd name="connsiteY50" fmla="*/ 2337515 h 3295651"/>
                <a:gd name="connsiteX51" fmla="*/ 1553976 w 3295651"/>
                <a:gd name="connsiteY51" fmla="*/ 2340728 h 3295651"/>
                <a:gd name="connsiteX52" fmla="*/ 1553976 w 3295651"/>
                <a:gd name="connsiteY52" fmla="*/ 187520 h 3295651"/>
                <a:gd name="connsiteX53" fmla="*/ 1525886 w 3295651"/>
                <a:gd name="connsiteY53" fmla="*/ 188673 h 3295651"/>
                <a:gd name="connsiteX54" fmla="*/ 771797 w 3295651"/>
                <a:gd name="connsiteY54" fmla="*/ 474544 h 3295651"/>
                <a:gd name="connsiteX55" fmla="*/ 642661 w 3295651"/>
                <a:gd name="connsiteY55" fmla="*/ 587748 h 3295651"/>
                <a:gd name="connsiteX56" fmla="*/ 653484 w 3295651"/>
                <a:gd name="connsiteY56" fmla="*/ 599657 h 3295651"/>
                <a:gd name="connsiteX57" fmla="*/ 830884 w 3295651"/>
                <a:gd name="connsiteY57" fmla="*/ 862375 h 3295651"/>
                <a:gd name="connsiteX58" fmla="*/ 850096 w 3295651"/>
                <a:gd name="connsiteY58" fmla="*/ 902257 h 3295651"/>
                <a:gd name="connsiteX59" fmla="*/ 911236 w 3295651"/>
                <a:gd name="connsiteY59" fmla="*/ 879416 h 3295651"/>
                <a:gd name="connsiteX60" fmla="*/ 1432371 w 3295651"/>
                <a:gd name="connsiteY60" fmla="*/ 774075 h 3295651"/>
                <a:gd name="connsiteX61" fmla="*/ 1553976 w 3295651"/>
                <a:gd name="connsiteY61" fmla="*/ 769193 h 3295651"/>
                <a:gd name="connsiteX62" fmla="*/ 2363650 w 3295651"/>
                <a:gd name="connsiteY62" fmla="*/ 2202550 h 3295651"/>
                <a:gd name="connsiteX63" fmla="*/ 2339965 w 3295651"/>
                <a:gd name="connsiteY63" fmla="*/ 2137840 h 3295651"/>
                <a:gd name="connsiteX64" fmla="*/ 2265883 w 3295651"/>
                <a:gd name="connsiteY64" fmla="*/ 1647827 h 3295651"/>
                <a:gd name="connsiteX65" fmla="*/ 2339965 w 3295651"/>
                <a:gd name="connsiteY65" fmla="*/ 1157814 h 3295651"/>
                <a:gd name="connsiteX66" fmla="*/ 2360627 w 3295651"/>
                <a:gd name="connsiteY66" fmla="*/ 1101363 h 3295651"/>
                <a:gd name="connsiteX67" fmla="*/ 2197727 w 3295651"/>
                <a:gd name="connsiteY67" fmla="*/ 1045428 h 3295651"/>
                <a:gd name="connsiteX68" fmla="*/ 1764617 w 3295651"/>
                <a:gd name="connsiteY68" fmla="*/ 967436 h 3295651"/>
                <a:gd name="connsiteX69" fmla="*/ 1741675 w 3295651"/>
                <a:gd name="connsiteY69" fmla="*/ 966614 h 3295651"/>
                <a:gd name="connsiteX70" fmla="*/ 1741675 w 3295651"/>
                <a:gd name="connsiteY70" fmla="*/ 2338338 h 3295651"/>
                <a:gd name="connsiteX71" fmla="*/ 1764617 w 3295651"/>
                <a:gd name="connsiteY71" fmla="*/ 2337515 h 3295651"/>
                <a:gd name="connsiteX72" fmla="*/ 2197727 w 3295651"/>
                <a:gd name="connsiteY72" fmla="*/ 2259524 h 3295651"/>
                <a:gd name="connsiteX73" fmla="*/ 2652988 w 3295651"/>
                <a:gd name="connsiteY73" fmla="*/ 2707905 h 3295651"/>
                <a:gd name="connsiteX74" fmla="*/ 2642165 w 3295651"/>
                <a:gd name="connsiteY74" fmla="*/ 2695997 h 3295651"/>
                <a:gd name="connsiteX75" fmla="*/ 2464766 w 3295651"/>
                <a:gd name="connsiteY75" fmla="*/ 2433279 h 3295651"/>
                <a:gd name="connsiteX76" fmla="*/ 2435384 w 3295651"/>
                <a:gd name="connsiteY76" fmla="*/ 2372286 h 3295651"/>
                <a:gd name="connsiteX77" fmla="*/ 2317745 w 3295651"/>
                <a:gd name="connsiteY77" fmla="*/ 2416235 h 3295651"/>
                <a:gd name="connsiteX78" fmla="*/ 1796610 w 3295651"/>
                <a:gd name="connsiteY78" fmla="*/ 2521576 h 3295651"/>
                <a:gd name="connsiteX79" fmla="*/ 1741675 w 3295651"/>
                <a:gd name="connsiteY79" fmla="*/ 2523782 h 3295651"/>
                <a:gd name="connsiteX80" fmla="*/ 1741675 w 3295651"/>
                <a:gd name="connsiteY80" fmla="*/ 3108131 h 3295651"/>
                <a:gd name="connsiteX81" fmla="*/ 1769765 w 3295651"/>
                <a:gd name="connsiteY81" fmla="*/ 3106978 h 3295651"/>
                <a:gd name="connsiteX82" fmla="*/ 2523855 w 3295651"/>
                <a:gd name="connsiteY82" fmla="*/ 2821107 h 3295651"/>
                <a:gd name="connsiteX83" fmla="*/ 2652989 w 3295651"/>
                <a:gd name="connsiteY83" fmla="*/ 587748 h 3295651"/>
                <a:gd name="connsiteX84" fmla="*/ 2523855 w 3295651"/>
                <a:gd name="connsiteY84" fmla="*/ 474544 h 3295651"/>
                <a:gd name="connsiteX85" fmla="*/ 1769765 w 3295651"/>
                <a:gd name="connsiteY85" fmla="*/ 188673 h 3295651"/>
                <a:gd name="connsiteX86" fmla="*/ 1741675 w 3295651"/>
                <a:gd name="connsiteY86" fmla="*/ 187520 h 3295651"/>
                <a:gd name="connsiteX87" fmla="*/ 1741675 w 3295651"/>
                <a:gd name="connsiteY87" fmla="*/ 771870 h 3295651"/>
                <a:gd name="connsiteX88" fmla="*/ 1796610 w 3295651"/>
                <a:gd name="connsiteY88" fmla="*/ 774075 h 3295651"/>
                <a:gd name="connsiteX89" fmla="*/ 2317745 w 3295651"/>
                <a:gd name="connsiteY89" fmla="*/ 879416 h 3295651"/>
                <a:gd name="connsiteX90" fmla="*/ 2435385 w 3295651"/>
                <a:gd name="connsiteY90" fmla="*/ 923365 h 3295651"/>
                <a:gd name="connsiteX91" fmla="*/ 2464766 w 3295651"/>
                <a:gd name="connsiteY91" fmla="*/ 862375 h 3295651"/>
                <a:gd name="connsiteX92" fmla="*/ 2642165 w 3295651"/>
                <a:gd name="connsiteY92" fmla="*/ 599657 h 3295651"/>
                <a:gd name="connsiteX93" fmla="*/ 3068636 w 3295651"/>
                <a:gd name="connsiteY93" fmla="*/ 1995803 h 3295651"/>
                <a:gd name="connsiteX94" fmla="*/ 2934206 w 3295651"/>
                <a:gd name="connsiteY94" fmla="*/ 2101445 h 3295651"/>
                <a:gd name="connsiteX95" fmla="*/ 2638917 w 3295651"/>
                <a:gd name="connsiteY95" fmla="*/ 2281936 h 3295651"/>
                <a:gd name="connsiteX96" fmla="*/ 2607257 w 3295651"/>
                <a:gd name="connsiteY96" fmla="*/ 2296639 h 3295651"/>
                <a:gd name="connsiteX97" fmla="*/ 2629945 w 3295651"/>
                <a:gd name="connsiteY97" fmla="*/ 2343737 h 3295651"/>
                <a:gd name="connsiteX98" fmla="*/ 2703075 w 3295651"/>
                <a:gd name="connsiteY98" fmla="*/ 2464112 h 3295651"/>
                <a:gd name="connsiteX99" fmla="*/ 2780979 w 3295651"/>
                <a:gd name="connsiteY99" fmla="*/ 2568292 h 3295651"/>
                <a:gd name="connsiteX100" fmla="*/ 2841854 w 3295651"/>
                <a:gd name="connsiteY100" fmla="*/ 2495409 h 3295651"/>
                <a:gd name="connsiteX101" fmla="*/ 3046158 w 3295651"/>
                <a:gd name="connsiteY101" fmla="*/ 2083222 h 3295651"/>
                <a:gd name="connsiteX102" fmla="*/ 3068636 w 3295651"/>
                <a:gd name="connsiteY102" fmla="*/ 1299849 h 3295651"/>
                <a:gd name="connsiteX103" fmla="*/ 3046158 w 3295651"/>
                <a:gd name="connsiteY103" fmla="*/ 1212430 h 3295651"/>
                <a:gd name="connsiteX104" fmla="*/ 2841854 w 3295651"/>
                <a:gd name="connsiteY104" fmla="*/ 800243 h 3295651"/>
                <a:gd name="connsiteX105" fmla="*/ 2780980 w 3295651"/>
                <a:gd name="connsiteY105" fmla="*/ 727361 h 3295651"/>
                <a:gd name="connsiteX106" fmla="*/ 2703075 w 3295651"/>
                <a:gd name="connsiteY106" fmla="*/ 831542 h 3295651"/>
                <a:gd name="connsiteX107" fmla="*/ 2629945 w 3295651"/>
                <a:gd name="connsiteY107" fmla="*/ 951917 h 3295651"/>
                <a:gd name="connsiteX108" fmla="*/ 2607258 w 3295651"/>
                <a:gd name="connsiteY108" fmla="*/ 999013 h 3295651"/>
                <a:gd name="connsiteX109" fmla="*/ 2638917 w 3295651"/>
                <a:gd name="connsiteY109" fmla="*/ 1013716 h 3295651"/>
                <a:gd name="connsiteX110" fmla="*/ 2934206 w 3295651"/>
                <a:gd name="connsiteY110" fmla="*/ 1194206 h 3295651"/>
                <a:gd name="connsiteX111" fmla="*/ 3111984 w 3295651"/>
                <a:gd name="connsiteY111" fmla="*/ 1647826 h 3295651"/>
                <a:gd name="connsiteX112" fmla="*/ 3108967 w 3295651"/>
                <a:gd name="connsiteY112" fmla="*/ 1588083 h 3295651"/>
                <a:gd name="connsiteX113" fmla="*/ 3031205 w 3295651"/>
                <a:gd name="connsiteY113" fmla="*/ 1511702 h 3295651"/>
                <a:gd name="connsiteX114" fmla="*/ 2555656 w 3295651"/>
                <a:gd name="connsiteY114" fmla="*/ 1186893 h 3295651"/>
                <a:gd name="connsiteX115" fmla="*/ 2532914 w 3295651"/>
                <a:gd name="connsiteY115" fmla="*/ 1176677 h 3295651"/>
                <a:gd name="connsiteX116" fmla="*/ 2519372 w 3295651"/>
                <a:gd name="connsiteY116" fmla="*/ 1213676 h 3295651"/>
                <a:gd name="connsiteX117" fmla="*/ 2453735 w 3295651"/>
                <a:gd name="connsiteY117" fmla="*/ 1647827 h 3295651"/>
                <a:gd name="connsiteX118" fmla="*/ 2519372 w 3295651"/>
                <a:gd name="connsiteY118" fmla="*/ 2081978 h 3295651"/>
                <a:gd name="connsiteX119" fmla="*/ 2535836 w 3295651"/>
                <a:gd name="connsiteY119" fmla="*/ 2126962 h 3295651"/>
                <a:gd name="connsiteX120" fmla="*/ 2555656 w 3295651"/>
                <a:gd name="connsiteY120" fmla="*/ 2118059 h 3295651"/>
                <a:gd name="connsiteX121" fmla="*/ 3031205 w 3295651"/>
                <a:gd name="connsiteY121" fmla="*/ 1793249 h 3295651"/>
                <a:gd name="connsiteX122" fmla="*/ 3108473 w 3295651"/>
                <a:gd name="connsiteY122" fmla="*/ 1717354 h 3295651"/>
                <a:gd name="connsiteX123" fmla="*/ 3295651 w 3295651"/>
                <a:gd name="connsiteY123" fmla="*/ 1647826 h 3295651"/>
                <a:gd name="connsiteX124" fmla="*/ 2919368 w 3295651"/>
                <a:gd name="connsiteY124" fmla="*/ 2695996 h 3295651"/>
                <a:gd name="connsiteX125" fmla="*/ 2838724 w 3295651"/>
                <a:gd name="connsiteY125" fmla="*/ 2784726 h 3295651"/>
                <a:gd name="connsiteX126" fmla="*/ 2813013 w 3295651"/>
                <a:gd name="connsiteY126" fmla="*/ 2813016 h 3295651"/>
                <a:gd name="connsiteX127" fmla="*/ 2780766 w 3295651"/>
                <a:gd name="connsiteY127" fmla="*/ 2842324 h 3295651"/>
                <a:gd name="connsiteX128" fmla="*/ 2780765 w 3295651"/>
                <a:gd name="connsiteY128" fmla="*/ 2842324 h 3295651"/>
                <a:gd name="connsiteX129" fmla="*/ 2695995 w 3295651"/>
                <a:gd name="connsiteY129" fmla="*/ 2919368 h 3295651"/>
                <a:gd name="connsiteX130" fmla="*/ 1647826 w 3295651"/>
                <a:gd name="connsiteY130" fmla="*/ 3295651 h 3295651"/>
                <a:gd name="connsiteX131" fmla="*/ 599656 w 3295651"/>
                <a:gd name="connsiteY131" fmla="*/ 2919368 h 3295651"/>
                <a:gd name="connsiteX132" fmla="*/ 514885 w 3295651"/>
                <a:gd name="connsiteY132" fmla="*/ 2842323 h 3295651"/>
                <a:gd name="connsiteX133" fmla="*/ 514884 w 3295651"/>
                <a:gd name="connsiteY133" fmla="*/ 2842324 h 3295651"/>
                <a:gd name="connsiteX134" fmla="*/ 482637 w 3295651"/>
                <a:gd name="connsiteY134" fmla="*/ 2813016 h 3295651"/>
                <a:gd name="connsiteX135" fmla="*/ 394798 w 3295651"/>
                <a:gd name="connsiteY135" fmla="*/ 2716368 h 3295651"/>
                <a:gd name="connsiteX136" fmla="*/ 394799 w 3295651"/>
                <a:gd name="connsiteY136" fmla="*/ 2716367 h 3295651"/>
                <a:gd name="connsiteX137" fmla="*/ 376284 w 3295651"/>
                <a:gd name="connsiteY137" fmla="*/ 2695996 h 3295651"/>
                <a:gd name="connsiteX138" fmla="*/ 0 w 3295651"/>
                <a:gd name="connsiteY138" fmla="*/ 1647826 h 3295651"/>
                <a:gd name="connsiteX139" fmla="*/ 1647826 w 3295651"/>
                <a:gd name="connsiteY139" fmla="*/ 0 h 3295651"/>
                <a:gd name="connsiteX140" fmla="*/ 3295651 w 3295651"/>
                <a:gd name="connsiteY140" fmla="*/ 1647826 h 329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295651" h="3295651">
                  <a:moveTo>
                    <a:pt x="688598" y="967956"/>
                  </a:moveTo>
                  <a:lnTo>
                    <a:pt x="677731" y="945398"/>
                  </a:lnTo>
                  <a:cubicBezTo>
                    <a:pt x="655045" y="903637"/>
                    <a:pt x="630399" y="863095"/>
                    <a:pt x="603916" y="823895"/>
                  </a:cubicBezTo>
                  <a:lnTo>
                    <a:pt x="523671" y="716585"/>
                  </a:lnTo>
                  <a:lnTo>
                    <a:pt x="453797" y="800243"/>
                  </a:lnTo>
                  <a:cubicBezTo>
                    <a:pt x="365343" y="924628"/>
                    <a:pt x="295838" y="1063427"/>
                    <a:pt x="249493" y="1212430"/>
                  </a:cubicBezTo>
                  <a:lnTo>
                    <a:pt x="243899" y="1234188"/>
                  </a:lnTo>
                  <a:lnTo>
                    <a:pt x="294775" y="1194206"/>
                  </a:lnTo>
                  <a:cubicBezTo>
                    <a:pt x="388426" y="1126827"/>
                    <a:pt x="487088" y="1066422"/>
                    <a:pt x="590064" y="1013716"/>
                  </a:cubicBezTo>
                  <a:close/>
                  <a:moveTo>
                    <a:pt x="688599" y="2327695"/>
                  </a:moveTo>
                  <a:lnTo>
                    <a:pt x="590064" y="2281936"/>
                  </a:lnTo>
                  <a:cubicBezTo>
                    <a:pt x="487088" y="2229229"/>
                    <a:pt x="388426" y="2168824"/>
                    <a:pt x="294775" y="2101445"/>
                  </a:cubicBezTo>
                  <a:lnTo>
                    <a:pt x="243899" y="2061464"/>
                  </a:lnTo>
                  <a:lnTo>
                    <a:pt x="249493" y="2083222"/>
                  </a:lnTo>
                  <a:cubicBezTo>
                    <a:pt x="295838" y="2232225"/>
                    <a:pt x="365343" y="2371024"/>
                    <a:pt x="453797" y="2495409"/>
                  </a:cubicBezTo>
                  <a:lnTo>
                    <a:pt x="523672" y="2579067"/>
                  </a:lnTo>
                  <a:lnTo>
                    <a:pt x="603916" y="2471759"/>
                  </a:lnTo>
                  <a:cubicBezTo>
                    <a:pt x="630399" y="2432559"/>
                    <a:pt x="655045" y="2392017"/>
                    <a:pt x="677731" y="2350256"/>
                  </a:cubicBezTo>
                  <a:close/>
                  <a:moveTo>
                    <a:pt x="855593" y="1647827"/>
                  </a:moveTo>
                  <a:cubicBezTo>
                    <a:pt x="855593" y="1495225"/>
                    <a:pt x="832397" y="1348042"/>
                    <a:pt x="789340" y="1209609"/>
                  </a:cubicBezTo>
                  <a:lnTo>
                    <a:pt x="765819" y="1145344"/>
                  </a:lnTo>
                  <a:lnTo>
                    <a:pt x="673328" y="1186893"/>
                  </a:lnTo>
                  <a:cubicBezTo>
                    <a:pt x="501793" y="1273451"/>
                    <a:pt x="342152" y="1382936"/>
                    <a:pt x="197779" y="1511702"/>
                  </a:cubicBezTo>
                  <a:lnTo>
                    <a:pt x="190164" y="1519183"/>
                  </a:lnTo>
                  <a:lnTo>
                    <a:pt x="183668" y="1647826"/>
                  </a:lnTo>
                  <a:lnTo>
                    <a:pt x="190658" y="1786254"/>
                  </a:lnTo>
                  <a:lnTo>
                    <a:pt x="197779" y="1793249"/>
                  </a:lnTo>
                  <a:cubicBezTo>
                    <a:pt x="342152" y="1922016"/>
                    <a:pt x="501793" y="2031501"/>
                    <a:pt x="673328" y="2118059"/>
                  </a:cubicBezTo>
                  <a:lnTo>
                    <a:pt x="762897" y="2158295"/>
                  </a:lnTo>
                  <a:lnTo>
                    <a:pt x="789340" y="2086045"/>
                  </a:lnTo>
                  <a:cubicBezTo>
                    <a:pt x="832397" y="1947612"/>
                    <a:pt x="855593" y="1800428"/>
                    <a:pt x="855593" y="1647827"/>
                  </a:cubicBezTo>
                  <a:close/>
                  <a:moveTo>
                    <a:pt x="1553976" y="2526459"/>
                  </a:moveTo>
                  <a:lnTo>
                    <a:pt x="1432371" y="2521576"/>
                  </a:lnTo>
                  <a:cubicBezTo>
                    <a:pt x="1252092" y="2507042"/>
                    <a:pt x="1077596" y="2471114"/>
                    <a:pt x="911236" y="2416235"/>
                  </a:cubicBezTo>
                  <a:lnTo>
                    <a:pt x="850097" y="2393395"/>
                  </a:lnTo>
                  <a:lnTo>
                    <a:pt x="830884" y="2433279"/>
                  </a:lnTo>
                  <a:cubicBezTo>
                    <a:pt x="780149" y="2526673"/>
                    <a:pt x="720648" y="2614614"/>
                    <a:pt x="653484" y="2695997"/>
                  </a:cubicBezTo>
                  <a:lnTo>
                    <a:pt x="642663" y="2707904"/>
                  </a:lnTo>
                  <a:lnTo>
                    <a:pt x="771797" y="2821107"/>
                  </a:lnTo>
                  <a:cubicBezTo>
                    <a:pt x="985545" y="2980960"/>
                    <a:pt x="1244430" y="3083773"/>
                    <a:pt x="1525886" y="3106978"/>
                  </a:cubicBezTo>
                  <a:lnTo>
                    <a:pt x="1553976" y="3108131"/>
                  </a:lnTo>
                  <a:close/>
                  <a:moveTo>
                    <a:pt x="1553976" y="964224"/>
                  </a:moveTo>
                  <a:lnTo>
                    <a:pt x="1464365" y="967436"/>
                  </a:lnTo>
                  <a:cubicBezTo>
                    <a:pt x="1315520" y="978143"/>
                    <a:pt x="1170675" y="1004653"/>
                    <a:pt x="1031256" y="1045428"/>
                  </a:cubicBezTo>
                  <a:lnTo>
                    <a:pt x="927581" y="1081027"/>
                  </a:lnTo>
                  <a:lnTo>
                    <a:pt x="955685" y="1157814"/>
                  </a:lnTo>
                  <a:cubicBezTo>
                    <a:pt x="1003831" y="1312609"/>
                    <a:pt x="1029768" y="1477189"/>
                    <a:pt x="1029768" y="1647827"/>
                  </a:cubicBezTo>
                  <a:cubicBezTo>
                    <a:pt x="1029768" y="1818465"/>
                    <a:pt x="1003831" y="1983045"/>
                    <a:pt x="955685" y="2137840"/>
                  </a:cubicBezTo>
                  <a:lnTo>
                    <a:pt x="924557" y="2222886"/>
                  </a:lnTo>
                  <a:lnTo>
                    <a:pt x="1031256" y="2259524"/>
                  </a:lnTo>
                  <a:cubicBezTo>
                    <a:pt x="1170675" y="2300299"/>
                    <a:pt x="1315520" y="2326809"/>
                    <a:pt x="1464365" y="2337515"/>
                  </a:cubicBezTo>
                  <a:lnTo>
                    <a:pt x="1553976" y="2340728"/>
                  </a:lnTo>
                  <a:close/>
                  <a:moveTo>
                    <a:pt x="1553976" y="187520"/>
                  </a:moveTo>
                  <a:lnTo>
                    <a:pt x="1525886" y="188673"/>
                  </a:lnTo>
                  <a:cubicBezTo>
                    <a:pt x="1244430" y="211878"/>
                    <a:pt x="985545" y="314691"/>
                    <a:pt x="771797" y="474544"/>
                  </a:cubicBezTo>
                  <a:lnTo>
                    <a:pt x="642661" y="587748"/>
                  </a:lnTo>
                  <a:lnTo>
                    <a:pt x="653484" y="599657"/>
                  </a:lnTo>
                  <a:cubicBezTo>
                    <a:pt x="720648" y="681040"/>
                    <a:pt x="780149" y="768981"/>
                    <a:pt x="830884" y="862375"/>
                  </a:cubicBezTo>
                  <a:lnTo>
                    <a:pt x="850096" y="902257"/>
                  </a:lnTo>
                  <a:lnTo>
                    <a:pt x="911236" y="879416"/>
                  </a:lnTo>
                  <a:cubicBezTo>
                    <a:pt x="1077596" y="824537"/>
                    <a:pt x="1252092" y="788610"/>
                    <a:pt x="1432371" y="774075"/>
                  </a:cubicBezTo>
                  <a:lnTo>
                    <a:pt x="1553976" y="769193"/>
                  </a:lnTo>
                  <a:close/>
                  <a:moveTo>
                    <a:pt x="2363650" y="2202550"/>
                  </a:moveTo>
                  <a:lnTo>
                    <a:pt x="2339965" y="2137840"/>
                  </a:lnTo>
                  <a:cubicBezTo>
                    <a:pt x="2291819" y="1983045"/>
                    <a:pt x="2265883" y="1818465"/>
                    <a:pt x="2265883" y="1647827"/>
                  </a:cubicBezTo>
                  <a:cubicBezTo>
                    <a:pt x="2265883" y="1477189"/>
                    <a:pt x="2291819" y="1312609"/>
                    <a:pt x="2339965" y="1157814"/>
                  </a:cubicBezTo>
                  <a:lnTo>
                    <a:pt x="2360627" y="1101363"/>
                  </a:lnTo>
                  <a:lnTo>
                    <a:pt x="2197727" y="1045428"/>
                  </a:lnTo>
                  <a:cubicBezTo>
                    <a:pt x="2058307" y="1004653"/>
                    <a:pt x="1913463" y="978143"/>
                    <a:pt x="1764617" y="967436"/>
                  </a:cubicBezTo>
                  <a:lnTo>
                    <a:pt x="1741675" y="966614"/>
                  </a:lnTo>
                  <a:lnTo>
                    <a:pt x="1741675" y="2338338"/>
                  </a:lnTo>
                  <a:lnTo>
                    <a:pt x="1764617" y="2337515"/>
                  </a:lnTo>
                  <a:cubicBezTo>
                    <a:pt x="1913463" y="2326809"/>
                    <a:pt x="2058307" y="2300299"/>
                    <a:pt x="2197727" y="2259524"/>
                  </a:cubicBezTo>
                  <a:close/>
                  <a:moveTo>
                    <a:pt x="2652988" y="2707905"/>
                  </a:moveTo>
                  <a:lnTo>
                    <a:pt x="2642165" y="2695997"/>
                  </a:lnTo>
                  <a:cubicBezTo>
                    <a:pt x="2575002" y="2614614"/>
                    <a:pt x="2515501" y="2526673"/>
                    <a:pt x="2464766" y="2433279"/>
                  </a:cubicBezTo>
                  <a:lnTo>
                    <a:pt x="2435384" y="2372286"/>
                  </a:lnTo>
                  <a:lnTo>
                    <a:pt x="2317745" y="2416235"/>
                  </a:lnTo>
                  <a:cubicBezTo>
                    <a:pt x="2151385" y="2471114"/>
                    <a:pt x="1976889" y="2507042"/>
                    <a:pt x="1796610" y="2521576"/>
                  </a:cubicBezTo>
                  <a:lnTo>
                    <a:pt x="1741675" y="2523782"/>
                  </a:lnTo>
                  <a:lnTo>
                    <a:pt x="1741675" y="3108131"/>
                  </a:lnTo>
                  <a:lnTo>
                    <a:pt x="1769765" y="3106978"/>
                  </a:lnTo>
                  <a:cubicBezTo>
                    <a:pt x="2051221" y="3083773"/>
                    <a:pt x="2310106" y="2980960"/>
                    <a:pt x="2523855" y="2821107"/>
                  </a:cubicBezTo>
                  <a:close/>
                  <a:moveTo>
                    <a:pt x="2652989" y="587748"/>
                  </a:moveTo>
                  <a:lnTo>
                    <a:pt x="2523855" y="474544"/>
                  </a:lnTo>
                  <a:cubicBezTo>
                    <a:pt x="2310106" y="314691"/>
                    <a:pt x="2051221" y="211878"/>
                    <a:pt x="1769765" y="188673"/>
                  </a:cubicBezTo>
                  <a:lnTo>
                    <a:pt x="1741675" y="187520"/>
                  </a:lnTo>
                  <a:lnTo>
                    <a:pt x="1741675" y="771870"/>
                  </a:lnTo>
                  <a:lnTo>
                    <a:pt x="1796610" y="774075"/>
                  </a:lnTo>
                  <a:cubicBezTo>
                    <a:pt x="1976889" y="788610"/>
                    <a:pt x="2151385" y="824537"/>
                    <a:pt x="2317745" y="879416"/>
                  </a:cubicBezTo>
                  <a:lnTo>
                    <a:pt x="2435385" y="923365"/>
                  </a:lnTo>
                  <a:lnTo>
                    <a:pt x="2464766" y="862375"/>
                  </a:lnTo>
                  <a:cubicBezTo>
                    <a:pt x="2515501" y="768981"/>
                    <a:pt x="2575002" y="681040"/>
                    <a:pt x="2642165" y="599657"/>
                  </a:cubicBezTo>
                  <a:close/>
                  <a:moveTo>
                    <a:pt x="3068636" y="1995803"/>
                  </a:moveTo>
                  <a:lnTo>
                    <a:pt x="2934206" y="2101445"/>
                  </a:lnTo>
                  <a:cubicBezTo>
                    <a:pt x="2840555" y="2168824"/>
                    <a:pt x="2741893" y="2229229"/>
                    <a:pt x="2638917" y="2281936"/>
                  </a:cubicBezTo>
                  <a:lnTo>
                    <a:pt x="2607257" y="2296639"/>
                  </a:lnTo>
                  <a:lnTo>
                    <a:pt x="2629945" y="2343737"/>
                  </a:lnTo>
                  <a:cubicBezTo>
                    <a:pt x="2652421" y="2385111"/>
                    <a:pt x="2676838" y="2425276"/>
                    <a:pt x="2703075" y="2464112"/>
                  </a:cubicBezTo>
                  <a:lnTo>
                    <a:pt x="2780979" y="2568292"/>
                  </a:lnTo>
                  <a:lnTo>
                    <a:pt x="2841854" y="2495409"/>
                  </a:lnTo>
                  <a:cubicBezTo>
                    <a:pt x="2930308" y="2371024"/>
                    <a:pt x="2999813" y="2232225"/>
                    <a:pt x="3046158" y="2083222"/>
                  </a:cubicBezTo>
                  <a:close/>
                  <a:moveTo>
                    <a:pt x="3068636" y="1299849"/>
                  </a:moveTo>
                  <a:lnTo>
                    <a:pt x="3046158" y="1212430"/>
                  </a:lnTo>
                  <a:cubicBezTo>
                    <a:pt x="2999813" y="1063427"/>
                    <a:pt x="2930308" y="924628"/>
                    <a:pt x="2841854" y="800243"/>
                  </a:cubicBezTo>
                  <a:lnTo>
                    <a:pt x="2780980" y="727361"/>
                  </a:lnTo>
                  <a:lnTo>
                    <a:pt x="2703075" y="831542"/>
                  </a:lnTo>
                  <a:cubicBezTo>
                    <a:pt x="2676838" y="870377"/>
                    <a:pt x="2652421" y="910543"/>
                    <a:pt x="2629945" y="951917"/>
                  </a:cubicBezTo>
                  <a:lnTo>
                    <a:pt x="2607258" y="999013"/>
                  </a:lnTo>
                  <a:lnTo>
                    <a:pt x="2638917" y="1013716"/>
                  </a:lnTo>
                  <a:cubicBezTo>
                    <a:pt x="2741893" y="1066422"/>
                    <a:pt x="2840555" y="1126827"/>
                    <a:pt x="2934206" y="1194206"/>
                  </a:cubicBezTo>
                  <a:close/>
                  <a:moveTo>
                    <a:pt x="3111984" y="1647826"/>
                  </a:moveTo>
                  <a:lnTo>
                    <a:pt x="3108967" y="1588083"/>
                  </a:lnTo>
                  <a:lnTo>
                    <a:pt x="3031205" y="1511702"/>
                  </a:lnTo>
                  <a:cubicBezTo>
                    <a:pt x="2886832" y="1382936"/>
                    <a:pt x="2727191" y="1273451"/>
                    <a:pt x="2555656" y="1186893"/>
                  </a:cubicBezTo>
                  <a:lnTo>
                    <a:pt x="2532914" y="1176677"/>
                  </a:lnTo>
                  <a:lnTo>
                    <a:pt x="2519372" y="1213676"/>
                  </a:lnTo>
                  <a:cubicBezTo>
                    <a:pt x="2476715" y="1350824"/>
                    <a:pt x="2453735" y="1496642"/>
                    <a:pt x="2453735" y="1647827"/>
                  </a:cubicBezTo>
                  <a:cubicBezTo>
                    <a:pt x="2453735" y="1799012"/>
                    <a:pt x="2476715" y="1944830"/>
                    <a:pt x="2519372" y="2081978"/>
                  </a:cubicBezTo>
                  <a:lnTo>
                    <a:pt x="2535836" y="2126962"/>
                  </a:lnTo>
                  <a:lnTo>
                    <a:pt x="2555656" y="2118059"/>
                  </a:lnTo>
                  <a:cubicBezTo>
                    <a:pt x="2727191" y="2031501"/>
                    <a:pt x="2886832" y="1922016"/>
                    <a:pt x="3031205" y="1793249"/>
                  </a:cubicBezTo>
                  <a:lnTo>
                    <a:pt x="3108473" y="1717354"/>
                  </a:lnTo>
                  <a:close/>
                  <a:moveTo>
                    <a:pt x="3295651" y="1647826"/>
                  </a:moveTo>
                  <a:cubicBezTo>
                    <a:pt x="3295651" y="2045981"/>
                    <a:pt x="3154439" y="2411154"/>
                    <a:pt x="2919368" y="2695996"/>
                  </a:cubicBezTo>
                  <a:lnTo>
                    <a:pt x="2838724" y="2784726"/>
                  </a:lnTo>
                  <a:lnTo>
                    <a:pt x="2813013" y="2813016"/>
                  </a:lnTo>
                  <a:lnTo>
                    <a:pt x="2780766" y="2842324"/>
                  </a:lnTo>
                  <a:lnTo>
                    <a:pt x="2780765" y="2842324"/>
                  </a:lnTo>
                  <a:lnTo>
                    <a:pt x="2695995" y="2919368"/>
                  </a:lnTo>
                  <a:cubicBezTo>
                    <a:pt x="2411154" y="3154440"/>
                    <a:pt x="2045981" y="3295651"/>
                    <a:pt x="1647826" y="3295651"/>
                  </a:cubicBezTo>
                  <a:cubicBezTo>
                    <a:pt x="1249671" y="3295651"/>
                    <a:pt x="884497" y="3154440"/>
                    <a:pt x="599656" y="2919368"/>
                  </a:cubicBezTo>
                  <a:lnTo>
                    <a:pt x="514885" y="2842323"/>
                  </a:lnTo>
                  <a:lnTo>
                    <a:pt x="514884" y="2842324"/>
                  </a:lnTo>
                  <a:lnTo>
                    <a:pt x="482637" y="2813016"/>
                  </a:lnTo>
                  <a:lnTo>
                    <a:pt x="394798" y="2716368"/>
                  </a:lnTo>
                  <a:lnTo>
                    <a:pt x="394799" y="2716367"/>
                  </a:lnTo>
                  <a:lnTo>
                    <a:pt x="376284" y="2695996"/>
                  </a:lnTo>
                  <a:cubicBezTo>
                    <a:pt x="141212" y="2411154"/>
                    <a:pt x="0" y="2045981"/>
                    <a:pt x="0" y="1647826"/>
                  </a:cubicBezTo>
                  <a:cubicBezTo>
                    <a:pt x="0" y="737756"/>
                    <a:pt x="737757" y="0"/>
                    <a:pt x="1647826" y="0"/>
                  </a:cubicBezTo>
                  <a:cubicBezTo>
                    <a:pt x="2557895" y="0"/>
                    <a:pt x="3295651" y="737756"/>
                    <a:pt x="3295651" y="1647826"/>
                  </a:cubicBezTo>
                  <a:close/>
                </a:path>
              </a:pathLst>
            </a:custGeom>
            <a:solidFill>
              <a:schemeClr val="tx1"/>
            </a:solidFill>
            <a:ln w="1079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304">
                <a:defRPr/>
              </a:pPr>
              <a:endParaRPr lang="en-US" sz="1071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7688B24-CF01-4229-97C5-0811E131E3B4}"/>
              </a:ext>
            </a:extLst>
          </p:cNvPr>
          <p:cNvSpPr/>
          <p:nvPr/>
        </p:nvSpPr>
        <p:spPr bwMode="auto">
          <a:xfrm>
            <a:off x="5472978" y="3248671"/>
            <a:ext cx="1025247" cy="2167840"/>
          </a:xfrm>
          <a:custGeom>
            <a:avLst/>
            <a:gdLst>
              <a:gd name="connsiteX0" fmla="*/ 1005235 w 1005235"/>
              <a:gd name="connsiteY0" fmla="*/ 0 h 2125526"/>
              <a:gd name="connsiteX1" fmla="*/ 0 w 1005235"/>
              <a:gd name="connsiteY1" fmla="*/ 0 h 2125526"/>
              <a:gd name="connsiteX2" fmla="*/ 0 w 1005235"/>
              <a:gd name="connsiteY2" fmla="*/ 2125526 h 212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5235" h="2125526">
                <a:moveTo>
                  <a:pt x="1005235" y="0"/>
                </a:moveTo>
                <a:lnTo>
                  <a:pt x="0" y="0"/>
                </a:lnTo>
                <a:lnTo>
                  <a:pt x="0" y="2125526"/>
                </a:lnTo>
              </a:path>
            </a:pathLst>
          </a:custGeom>
          <a:noFill/>
          <a:ln w="3175" cap="flat">
            <a:solidFill>
              <a:schemeClr val="tx1">
                <a:lumMod val="75000"/>
              </a:scheme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/>
            <a:endParaRPr lang="en-US" sz="1836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130E20AB-F2B8-461C-87E7-0A334E6A268E}"/>
              </a:ext>
            </a:extLst>
          </p:cNvPr>
          <p:cNvSpPr txBox="1"/>
          <p:nvPr/>
        </p:nvSpPr>
        <p:spPr>
          <a:xfrm>
            <a:off x="5177194" y="5375304"/>
            <a:ext cx="589671" cy="230457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wrap="square" lIns="46630" tIns="0" rIns="0" bIns="0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816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Skype for Business</a:t>
            </a:r>
          </a:p>
        </p:txBody>
      </p:sp>
      <p:sp>
        <p:nvSpPr>
          <p:cNvPr id="596" name="Oval 595">
            <a:extLst>
              <a:ext uri="{FF2B5EF4-FFF2-40B4-BE49-F238E27FC236}">
                <a16:creationId xmlns:a16="http://schemas.microsoft.com/office/drawing/2014/main" id="{A2CD193A-1512-4343-B858-50C3E7319CEC}"/>
              </a:ext>
            </a:extLst>
          </p:cNvPr>
          <p:cNvSpPr/>
          <p:nvPr/>
        </p:nvSpPr>
        <p:spPr bwMode="auto">
          <a:xfrm>
            <a:off x="5259780" y="4893562"/>
            <a:ext cx="424498" cy="424498"/>
          </a:xfrm>
          <a:prstGeom prst="ellipse">
            <a:avLst/>
          </a:prstGeom>
          <a:solidFill>
            <a:schemeClr val="tx1"/>
          </a:solidFill>
          <a:ln w="9525" cap="flat">
            <a:noFill/>
            <a:prstDash val="sysDash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/>
            <a:endParaRPr lang="en-US" sz="1836" dirty="0">
              <a:solidFill>
                <a:srgbClr val="FFFFFF"/>
              </a:solidFill>
              <a:latin typeface="Segoe UI Semilight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81F20D8-7CA2-41DA-B502-DB28BF1089BD}"/>
              </a:ext>
            </a:extLst>
          </p:cNvPr>
          <p:cNvGrpSpPr/>
          <p:nvPr/>
        </p:nvGrpSpPr>
        <p:grpSpPr>
          <a:xfrm>
            <a:off x="5177194" y="4146831"/>
            <a:ext cx="589671" cy="596970"/>
            <a:chOff x="5075277" y="4065890"/>
            <a:chExt cx="578161" cy="585318"/>
          </a:xfrm>
        </p:grpSpPr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6C53759B-7B18-4BF4-82D2-FDC0F19D447E}"/>
                </a:ext>
              </a:extLst>
            </p:cNvPr>
            <p:cNvSpPr txBox="1"/>
            <p:nvPr/>
          </p:nvSpPr>
          <p:spPr>
            <a:xfrm>
              <a:off x="5075277" y="4538228"/>
              <a:ext cx="578161" cy="11298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</p:spPr>
          <p:txBody>
            <a:bodyPr wrap="square" lIns="46630" tIns="0" rIns="0" bIns="0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816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Skype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0990B1D-7DA3-44B7-B0EE-DB3B23A72F10}"/>
                </a:ext>
              </a:extLst>
            </p:cNvPr>
            <p:cNvGrpSpPr/>
            <p:nvPr/>
          </p:nvGrpSpPr>
          <p:grpSpPr>
            <a:xfrm>
              <a:off x="5156251" y="4065890"/>
              <a:ext cx="416212" cy="416212"/>
              <a:chOff x="5156251" y="4065890"/>
              <a:chExt cx="416212" cy="416212"/>
            </a:xfrm>
          </p:grpSpPr>
          <p:sp>
            <p:nvSpPr>
              <p:cNvPr id="591" name="Oval 590">
                <a:extLst>
                  <a:ext uri="{FF2B5EF4-FFF2-40B4-BE49-F238E27FC236}">
                    <a16:creationId xmlns:a16="http://schemas.microsoft.com/office/drawing/2014/main" id="{E26360B2-21D1-46D8-B4C4-4C44A1779E73}"/>
                  </a:ext>
                </a:extLst>
              </p:cNvPr>
              <p:cNvSpPr/>
              <p:nvPr/>
            </p:nvSpPr>
            <p:spPr bwMode="auto">
              <a:xfrm>
                <a:off x="5156251" y="4065890"/>
                <a:ext cx="416212" cy="416212"/>
              </a:xfrm>
              <a:prstGeom prst="ellipse">
                <a:avLst/>
              </a:prstGeom>
              <a:solidFill>
                <a:schemeClr val="tx1"/>
              </a:solidFill>
              <a:ln w="9525" cap="flat">
                <a:noFill/>
                <a:prstDash val="sysDash"/>
                <a:miter lim="800000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304"/>
                <a:endParaRPr lang="en-US" sz="1836" dirty="0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pic>
            <p:nvPicPr>
              <p:cNvPr id="572" name="Picture 571">
                <a:extLst>
                  <a:ext uri="{FF2B5EF4-FFF2-40B4-BE49-F238E27FC236}">
                    <a16:creationId xmlns:a16="http://schemas.microsoft.com/office/drawing/2014/main" id="{2034009A-BE56-4B6F-9B7F-91E94C38C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52645" y="4160587"/>
                <a:ext cx="223424" cy="226819"/>
              </a:xfrm>
              <a:prstGeom prst="rect">
                <a:avLst/>
              </a:prstGeom>
              <a:ln>
                <a:noFill/>
              </a:ln>
            </p:spPr>
          </p:pic>
        </p:grpSp>
      </p:grpSp>
      <p:pic>
        <p:nvPicPr>
          <p:cNvPr id="568" name="Picture 567">
            <a:extLst>
              <a:ext uri="{FF2B5EF4-FFF2-40B4-BE49-F238E27FC236}">
                <a16:creationId xmlns:a16="http://schemas.microsoft.com/office/drawing/2014/main" id="{EA2178DD-6612-4CC0-8173-7E6EEC08E3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1636" y="4985419"/>
            <a:ext cx="240787" cy="240787"/>
          </a:xfrm>
          <a:prstGeom prst="rect">
            <a:avLst/>
          </a:prstGeom>
          <a:ln>
            <a:noFill/>
          </a:ln>
        </p:spPr>
      </p:pic>
      <p:sp>
        <p:nvSpPr>
          <p:cNvPr id="249" name="Text Placeholder 1">
            <a:extLst>
              <a:ext uri="{FF2B5EF4-FFF2-40B4-BE49-F238E27FC236}">
                <a16:creationId xmlns:a16="http://schemas.microsoft.com/office/drawing/2014/main" id="{1BED4373-A24D-41FB-BBFC-469175CBCDE0}"/>
              </a:ext>
            </a:extLst>
          </p:cNvPr>
          <p:cNvSpPr txBox="1">
            <a:spLocks/>
          </p:cNvSpPr>
          <p:nvPr/>
        </p:nvSpPr>
        <p:spPr>
          <a:xfrm>
            <a:off x="534443" y="1337134"/>
            <a:ext cx="4324230" cy="1544891"/>
          </a:xfrm>
          <a:prstGeom prst="rect">
            <a:avLst/>
          </a:prstGeom>
          <a:noFill/>
        </p:spPr>
        <p:txBody>
          <a:bodyPr lIns="0" tIns="93260" bIns="9326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51304">
              <a:lnSpc>
                <a:spcPct val="100000"/>
              </a:lnSpc>
              <a:spcBef>
                <a:spcPts val="612"/>
              </a:spcBef>
              <a:buNone/>
            </a:pPr>
            <a:r>
              <a:rPr lang="en-US" sz="1428" u="sng" dirty="0">
                <a:solidFill>
                  <a:srgbClr val="FFFFFF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What? </a:t>
            </a:r>
            <a:endParaRPr lang="en-US" sz="1428" dirty="0">
              <a:solidFill>
                <a:srgbClr val="FFFFFF"/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33149" indent="-171624" defTabSz="951304">
              <a:lnSpc>
                <a:spcPct val="100000"/>
              </a:lnSpc>
              <a:spcBef>
                <a:spcPts val="306"/>
              </a:spcBef>
              <a:buFont typeface="Arial" panose="020B0604020202020204" pitchFamily="34" charset="0"/>
              <a:buChar char="•"/>
            </a:pPr>
            <a:r>
              <a:rPr lang="en-US" sz="1428" dirty="0">
                <a:solidFill>
                  <a:srgbClr val="FFFFFF"/>
                </a:solidFill>
                <a:latin typeface="Segoe UI Light"/>
              </a:rPr>
              <a:t>Tools for building REST Web Sites</a:t>
            </a:r>
          </a:p>
          <a:p>
            <a:pPr marL="233149" indent="-171624" defTabSz="951304">
              <a:lnSpc>
                <a:spcPct val="100000"/>
              </a:lnSpc>
              <a:spcBef>
                <a:spcPts val="306"/>
              </a:spcBef>
              <a:buFont typeface="Arial" panose="020B0604020202020204" pitchFamily="34" charset="0"/>
              <a:buChar char="•"/>
            </a:pPr>
            <a:r>
              <a:rPr lang="en-US" sz="1428" dirty="0">
                <a:solidFill>
                  <a:srgbClr val="FFFFFF"/>
                </a:solidFill>
                <a:latin typeface="Segoe UI Light"/>
              </a:rPr>
              <a:t>Services to enrich</a:t>
            </a:r>
          </a:p>
          <a:p>
            <a:pPr marL="233149" indent="-171624" defTabSz="951304">
              <a:lnSpc>
                <a:spcPct val="100000"/>
              </a:lnSpc>
              <a:spcBef>
                <a:spcPts val="306"/>
              </a:spcBef>
              <a:buFont typeface="Arial" panose="020B0604020202020204" pitchFamily="34" charset="0"/>
              <a:buChar char="•"/>
            </a:pPr>
            <a:r>
              <a:rPr lang="en-US" sz="1428" dirty="0">
                <a:solidFill>
                  <a:srgbClr val="FFFFFF"/>
                </a:solidFill>
                <a:latin typeface="Segoe UI Light"/>
              </a:rPr>
              <a:t>Mechanisms for receive events</a:t>
            </a:r>
          </a:p>
          <a:p>
            <a:pPr marL="233149" indent="-171624" defTabSz="951304">
              <a:lnSpc>
                <a:spcPct val="100000"/>
              </a:lnSpc>
              <a:spcBef>
                <a:spcPts val="306"/>
              </a:spcBef>
              <a:buFont typeface="Arial" panose="020B0604020202020204" pitchFamily="34" charset="0"/>
              <a:buChar char="•"/>
            </a:pPr>
            <a:r>
              <a:rPr lang="en-US" sz="1428" dirty="0">
                <a:solidFill>
                  <a:srgbClr val="FFFFFF"/>
                </a:solidFill>
                <a:latin typeface="Segoe UI Light"/>
              </a:rPr>
              <a:t>Data to debug and analyze</a:t>
            </a:r>
          </a:p>
        </p:txBody>
      </p:sp>
      <p:sp>
        <p:nvSpPr>
          <p:cNvPr id="250" name="Text Placeholder 1">
            <a:extLst>
              <a:ext uri="{FF2B5EF4-FFF2-40B4-BE49-F238E27FC236}">
                <a16:creationId xmlns:a16="http://schemas.microsoft.com/office/drawing/2014/main" id="{A330C695-61A0-4EEC-91B8-28EA02D24230}"/>
              </a:ext>
            </a:extLst>
          </p:cNvPr>
          <p:cNvSpPr txBox="1">
            <a:spLocks/>
          </p:cNvSpPr>
          <p:nvPr/>
        </p:nvSpPr>
        <p:spPr>
          <a:xfrm>
            <a:off x="534443" y="2974853"/>
            <a:ext cx="4324230" cy="1751954"/>
          </a:xfrm>
          <a:prstGeom prst="rect">
            <a:avLst/>
          </a:prstGeom>
          <a:noFill/>
        </p:spPr>
        <p:txBody>
          <a:bodyPr lIns="0" tIns="93260" bIns="9326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51304">
              <a:lnSpc>
                <a:spcPct val="100000"/>
              </a:lnSpc>
              <a:spcBef>
                <a:spcPts val="612"/>
              </a:spcBef>
              <a:buNone/>
            </a:pPr>
            <a:r>
              <a:rPr lang="en-US" sz="1428" u="sng" dirty="0">
                <a:solidFill>
                  <a:srgbClr val="FFFFFF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Why? </a:t>
            </a:r>
            <a:endParaRPr lang="en-US" sz="1428" dirty="0">
              <a:solidFill>
                <a:srgbClr val="FFFFFF"/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33149" indent="-171624" defTabSz="951304">
              <a:lnSpc>
                <a:spcPct val="100000"/>
              </a:lnSpc>
              <a:spcBef>
                <a:spcPts val="306"/>
              </a:spcBef>
              <a:buFont typeface="Arial" panose="020B0604020202020204" pitchFamily="34" charset="0"/>
              <a:buChar char="•"/>
            </a:pPr>
            <a:r>
              <a:rPr lang="en-US" sz="1428" dirty="0">
                <a:solidFill>
                  <a:srgbClr val="FFFFFF"/>
                </a:solidFill>
                <a:latin typeface="Segoe UI Light"/>
              </a:rPr>
              <a:t>Implements standard protocols</a:t>
            </a:r>
          </a:p>
          <a:p>
            <a:pPr marL="233149" indent="-171624" defTabSz="951304">
              <a:lnSpc>
                <a:spcPct val="100000"/>
              </a:lnSpc>
              <a:spcBef>
                <a:spcPts val="306"/>
              </a:spcBef>
              <a:buFont typeface="Arial" panose="020B0604020202020204" pitchFamily="34" charset="0"/>
              <a:buChar char="•"/>
            </a:pPr>
            <a:r>
              <a:rPr lang="en-US" sz="1428" dirty="0">
                <a:solidFill>
                  <a:srgbClr val="FFFFFF"/>
                </a:solidFill>
                <a:latin typeface="Segoe UI Light"/>
              </a:rPr>
              <a:t>Modeling conversations is hard. Tools help! </a:t>
            </a:r>
          </a:p>
          <a:p>
            <a:pPr marL="233149" indent="-171624" defTabSz="951304">
              <a:lnSpc>
                <a:spcPct val="100000"/>
              </a:lnSpc>
              <a:spcBef>
                <a:spcPts val="306"/>
              </a:spcBef>
              <a:buFont typeface="Arial" panose="020B0604020202020204" pitchFamily="34" charset="0"/>
              <a:buChar char="•"/>
            </a:pPr>
            <a:r>
              <a:rPr lang="en-US" sz="1428" dirty="0">
                <a:solidFill>
                  <a:srgbClr val="FFFFFF"/>
                </a:solidFill>
                <a:latin typeface="Segoe UI Light"/>
              </a:rPr>
              <a:t>UI across multiple canvases is hard. Cards rock! </a:t>
            </a:r>
          </a:p>
          <a:p>
            <a:pPr marL="233149" indent="-171624" defTabSz="951304">
              <a:lnSpc>
                <a:spcPct val="100000"/>
              </a:lnSpc>
              <a:spcBef>
                <a:spcPts val="306"/>
              </a:spcBef>
              <a:buFont typeface="Arial" panose="020B0604020202020204" pitchFamily="34" charset="0"/>
              <a:buChar char="•"/>
            </a:pPr>
            <a:r>
              <a:rPr lang="en-US" sz="1428" dirty="0">
                <a:solidFill>
                  <a:srgbClr val="FFFFFF"/>
                </a:solidFill>
                <a:latin typeface="Segoe UI Light"/>
              </a:rPr>
              <a:t>Language Understanding is hard</a:t>
            </a:r>
          </a:p>
          <a:p>
            <a:pPr marL="233149" indent="-171624" defTabSz="951304">
              <a:lnSpc>
                <a:spcPct val="100000"/>
              </a:lnSpc>
              <a:spcBef>
                <a:spcPts val="306"/>
              </a:spcBef>
              <a:buFont typeface="Arial" panose="020B0604020202020204" pitchFamily="34" charset="0"/>
              <a:buChar char="•"/>
            </a:pPr>
            <a:r>
              <a:rPr lang="en-US" sz="1428" dirty="0">
                <a:solidFill>
                  <a:srgbClr val="FFFFFF"/>
                </a:solidFill>
                <a:latin typeface="Segoe UI Light"/>
              </a:rPr>
              <a:t>Common and well understood patterns</a:t>
            </a:r>
          </a:p>
        </p:txBody>
      </p:sp>
    </p:spTree>
    <p:extLst>
      <p:ext uri="{BB962C8B-B14F-4D97-AF65-F5344CB8AC3E}">
        <p14:creationId xmlns:p14="http://schemas.microsoft.com/office/powerpoint/2010/main" val="144952114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6231631" cy="3176254"/>
          </a:xfrm>
        </p:spPr>
        <p:txBody>
          <a:bodyPr/>
          <a:lstStyle/>
          <a:p>
            <a:r>
              <a:rPr lang="en-GB" dirty="0"/>
              <a:t>Bots are not intelligent out of the box. </a:t>
            </a:r>
          </a:p>
        </p:txBody>
      </p:sp>
      <p:pic>
        <p:nvPicPr>
          <p:cNvPr id="3" name="Picture 2" descr="screenshot&#10;&#10;Description generated with very high confidenc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285" y="904974"/>
            <a:ext cx="485226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096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750" y="6119309"/>
            <a:ext cx="776977" cy="7769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5772" y="6218829"/>
            <a:ext cx="3075064" cy="583561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40" kern="0" dirty="0">
                <a:solidFill>
                  <a:srgbClr val="FFFFFF"/>
                </a:solidFill>
                <a:latin typeface="Segoe UI Light"/>
              </a:rPr>
              <a:t>www.botframework.com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" y="-1788"/>
            <a:ext cx="12434711" cy="60795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11343941" y="86753"/>
            <a:ext cx="585588" cy="2602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4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667" y="-889165"/>
            <a:ext cx="2875168" cy="6022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82" y="-1"/>
            <a:ext cx="12434711" cy="6994525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310576" y="699452"/>
            <a:ext cx="3804570" cy="614310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97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</a:pPr>
            <a:endParaRPr lang="en-US" sz="2448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51342" y="759027"/>
            <a:ext cx="3804570" cy="608352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97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</a:pPr>
            <a:endParaRPr lang="en-US" sz="2448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469812" y="759027"/>
            <a:ext cx="3804570" cy="608352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97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</a:pPr>
            <a:endParaRPr lang="en-US" sz="2448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47298" y="1543824"/>
            <a:ext cx="2550074" cy="704779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2856" dirty="0">
                <a:solidFill>
                  <a:srgbClr val="747474"/>
                </a:solidFill>
                <a:latin typeface="Segoe UI"/>
              </a:rPr>
              <a:t>Bot Directory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882" y="-2606"/>
            <a:ext cx="12434711" cy="773470"/>
          </a:xfrm>
          <a:prstGeom prst="rect">
            <a:avLst/>
          </a:prstGeom>
          <a:solidFill>
            <a:srgbClr val="3E9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55074" y="105558"/>
            <a:ext cx="3225098" cy="64716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solidFill>
                  <a:srgbClr val="FFFFFF"/>
                </a:solidFill>
                <a:latin typeface="Segoe UI"/>
              </a:rPr>
              <a:t>Your Bot Framework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734322" y="2178068"/>
            <a:ext cx="3331686" cy="636570"/>
          </a:xfrm>
          <a:prstGeom prst="rect">
            <a:avLst/>
          </a:prstGeom>
          <a:noFill/>
        </p:spPr>
        <p:txBody>
          <a:bodyPr wrap="square" lIns="0" tIns="93260" rIns="0" bIns="93260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pPr defTabSz="932597"/>
            <a:r>
              <a:rPr lang="en-US" sz="1428" dirty="0">
                <a:solidFill>
                  <a:srgbClr val="969696"/>
                </a:solidFill>
                <a:latin typeface="Segoe UI"/>
              </a:rPr>
              <a:t>Try, use, and add published bots to the world’s top conversation experiences.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91092" y="1543824"/>
            <a:ext cx="3118109" cy="704779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2856" dirty="0">
                <a:solidFill>
                  <a:srgbClr val="747474"/>
                </a:solidFill>
                <a:latin typeface="Segoe UI"/>
              </a:rPr>
              <a:t>Developer Portal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58963" y="2178068"/>
            <a:ext cx="3331686" cy="860685"/>
          </a:xfrm>
          <a:prstGeom prst="rect">
            <a:avLst/>
          </a:prstGeom>
          <a:noFill/>
        </p:spPr>
        <p:txBody>
          <a:bodyPr wrap="square" lIns="0" tIns="93260" rIns="0" bIns="93260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pPr defTabSz="932597"/>
            <a:r>
              <a:rPr lang="en-US" sz="1428" dirty="0">
                <a:solidFill>
                  <a:srgbClr val="969696"/>
                </a:solidFill>
                <a:latin typeface="Segoe UI"/>
              </a:rPr>
              <a:t>Connect your bots to text/</a:t>
            </a:r>
            <a:r>
              <a:rPr lang="en-US" sz="1428" dirty="0" err="1">
                <a:solidFill>
                  <a:srgbClr val="969696"/>
                </a:solidFill>
                <a:latin typeface="Segoe UI"/>
              </a:rPr>
              <a:t>sms</a:t>
            </a:r>
            <a:r>
              <a:rPr lang="en-US" sz="1428" dirty="0">
                <a:solidFill>
                  <a:srgbClr val="969696"/>
                </a:solidFill>
                <a:latin typeface="Segoe UI"/>
              </a:rPr>
              <a:t>, Skype, Slack, Facebook Messenger, </a:t>
            </a:r>
            <a:br>
              <a:rPr lang="en-US" sz="1428" dirty="0">
                <a:solidFill>
                  <a:srgbClr val="969696"/>
                </a:solidFill>
                <a:latin typeface="Segoe UI"/>
              </a:rPr>
            </a:br>
            <a:r>
              <a:rPr lang="en-US" sz="1428" dirty="0">
                <a:solidFill>
                  <a:srgbClr val="969696"/>
                </a:solidFill>
                <a:latin typeface="Segoe UI"/>
              </a:rPr>
              <a:t>Office 365 mail and other channels.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36271" y="3003123"/>
            <a:ext cx="3453094" cy="3353929"/>
          </a:xfrm>
          <a:prstGeom prst="rect">
            <a:avLst/>
          </a:prstGeom>
          <a:noFill/>
        </p:spPr>
        <p:txBody>
          <a:bodyPr wrap="square" lIns="0" tIns="93260" rIns="0" bIns="93260" rtlCol="0">
            <a:spAutoFit/>
          </a:bodyPr>
          <a:lstStyle/>
          <a:p>
            <a:pPr marL="291436" indent="-291436" defTabSz="932597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1734" dirty="0">
                <a:solidFill>
                  <a:srgbClr val="505050"/>
                </a:solidFill>
                <a:latin typeface="Segoe UI"/>
              </a:rPr>
              <a:t>Register, connect, publish and manage </a:t>
            </a:r>
            <a:r>
              <a:rPr lang="en-US" sz="1734" dirty="0">
                <a:solidFill>
                  <a:srgbClr val="747474"/>
                </a:solidFill>
                <a:latin typeface="Segoe UI"/>
              </a:rPr>
              <a:t>your</a:t>
            </a:r>
            <a:r>
              <a:rPr lang="en-US" sz="1734" dirty="0">
                <a:solidFill>
                  <a:srgbClr val="505050"/>
                </a:solidFill>
                <a:latin typeface="Segoe UI"/>
              </a:rPr>
              <a:t> bot through your bot’s dashboard</a:t>
            </a:r>
          </a:p>
          <a:p>
            <a:pPr marL="291436" indent="-291436" defTabSz="932597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1734" dirty="0">
                <a:solidFill>
                  <a:srgbClr val="505050"/>
                </a:solidFill>
                <a:latin typeface="Segoe UI"/>
              </a:rPr>
              <a:t>Automatic card normalization across channels</a:t>
            </a:r>
          </a:p>
          <a:p>
            <a:pPr marL="291436" indent="-291436" defTabSz="932597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1734" dirty="0">
                <a:solidFill>
                  <a:srgbClr val="505050"/>
                </a:solidFill>
                <a:latin typeface="Segoe UI"/>
              </a:rPr>
              <a:t>Skype channel auto-configured</a:t>
            </a:r>
          </a:p>
          <a:p>
            <a:pPr marL="291436" indent="-291436" defTabSz="932597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1734" dirty="0">
                <a:solidFill>
                  <a:srgbClr val="505050"/>
                </a:solidFill>
                <a:latin typeface="Segoe UI"/>
              </a:rPr>
              <a:t>Embeddable Web chat control </a:t>
            </a:r>
          </a:p>
          <a:p>
            <a:pPr marL="291436" indent="-291436" defTabSz="932597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1734" dirty="0">
                <a:solidFill>
                  <a:srgbClr val="505050"/>
                </a:solidFill>
                <a:latin typeface="Segoe UI"/>
              </a:rPr>
              <a:t>Host your bot in your app via the Direct Line API</a:t>
            </a:r>
          </a:p>
          <a:p>
            <a:pPr marL="291436" indent="-291436" defTabSz="932597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1734" dirty="0">
                <a:solidFill>
                  <a:srgbClr val="505050"/>
                </a:solidFill>
                <a:latin typeface="Segoe UI"/>
              </a:rPr>
              <a:t>Fast, scalable message routing</a:t>
            </a:r>
          </a:p>
          <a:p>
            <a:pPr marL="291436" indent="-291436" defTabSz="932597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1734" dirty="0">
                <a:solidFill>
                  <a:srgbClr val="505050"/>
                </a:solidFill>
                <a:latin typeface="Segoe UI"/>
              </a:rPr>
              <a:t>Diagnostic tools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1108" y="1543824"/>
            <a:ext cx="2188170" cy="704779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2856" dirty="0">
                <a:solidFill>
                  <a:srgbClr val="747474"/>
                </a:solidFill>
                <a:latin typeface="Segoe UI"/>
              </a:rPr>
              <a:t>Bot Builder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1366" y="2178068"/>
            <a:ext cx="3331686" cy="636570"/>
          </a:xfrm>
          <a:prstGeom prst="rect">
            <a:avLst/>
          </a:prstGeom>
          <a:noFill/>
        </p:spPr>
        <p:txBody>
          <a:bodyPr wrap="square" lIns="0" tIns="93260" rIns="0" bIns="93260" rtlCol="0">
            <a:spAutoFit/>
          </a:bodyPr>
          <a:lstStyle/>
          <a:p>
            <a:pPr algn="ctr" defTabSz="932597"/>
            <a:r>
              <a:rPr lang="en-US" sz="1428" dirty="0">
                <a:solidFill>
                  <a:srgbClr val="969696"/>
                </a:solidFill>
                <a:latin typeface="Segoe UI"/>
              </a:rPr>
              <a:t>Tools and services to build great bots that converse wherever your users are.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4949" y="3003123"/>
            <a:ext cx="3384520" cy="3686929"/>
          </a:xfrm>
          <a:prstGeom prst="rect">
            <a:avLst/>
          </a:prstGeom>
          <a:noFill/>
        </p:spPr>
        <p:txBody>
          <a:bodyPr wrap="square" lIns="0" tIns="93260" rIns="0" bIns="93260" rtlCol="0">
            <a:spAutoFit/>
          </a:bodyPr>
          <a:lstStyle/>
          <a:p>
            <a:pPr marL="291436" indent="-291436" defTabSz="932597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1734" dirty="0">
                <a:solidFill>
                  <a:srgbClr val="747474"/>
                </a:solidFill>
                <a:latin typeface="Segoe UI"/>
              </a:rPr>
              <a:t>Open source SDK on </a:t>
            </a:r>
            <a:r>
              <a:rPr lang="en-US" sz="1734" dirty="0" err="1">
                <a:solidFill>
                  <a:srgbClr val="747474"/>
                </a:solidFill>
                <a:latin typeface="Segoe UI"/>
              </a:rPr>
              <a:t>Github</a:t>
            </a:r>
            <a:r>
              <a:rPr lang="en-US" sz="1734" dirty="0">
                <a:solidFill>
                  <a:srgbClr val="747474"/>
                </a:solidFill>
                <a:latin typeface="Segoe UI"/>
              </a:rPr>
              <a:t> for Node.js, .NET and REST</a:t>
            </a:r>
          </a:p>
          <a:p>
            <a:pPr marL="291436" indent="-291436" defTabSz="932597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1734" dirty="0">
                <a:solidFill>
                  <a:srgbClr val="747474"/>
                </a:solidFill>
                <a:latin typeface="Segoe UI"/>
              </a:rPr>
              <a:t>From simple built-in prompts and command dialogs to simple to use yet sophisticated  ‘</a:t>
            </a:r>
            <a:r>
              <a:rPr lang="en-US" sz="1734" dirty="0" err="1">
                <a:solidFill>
                  <a:srgbClr val="747474"/>
                </a:solidFill>
                <a:latin typeface="Segoe UI"/>
              </a:rPr>
              <a:t>FormFlow</a:t>
            </a:r>
            <a:r>
              <a:rPr lang="en-US" sz="1734" dirty="0">
                <a:solidFill>
                  <a:srgbClr val="747474"/>
                </a:solidFill>
                <a:latin typeface="Segoe UI"/>
              </a:rPr>
              <a:t>’ dialogs</a:t>
            </a:r>
          </a:p>
          <a:p>
            <a:pPr marL="291436" indent="-291436" defTabSz="932597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1734" dirty="0">
                <a:solidFill>
                  <a:srgbClr val="747474"/>
                </a:solidFill>
                <a:latin typeface="Segoe UI"/>
              </a:rPr>
              <a:t>Support for rich attachments (image, card, video, doc, etc.); support for calling (Skype)</a:t>
            </a:r>
          </a:p>
          <a:p>
            <a:pPr marL="291436" indent="-291436" defTabSz="932597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1734" dirty="0">
                <a:solidFill>
                  <a:srgbClr val="747474"/>
                </a:solidFill>
                <a:latin typeface="Segoe UI"/>
              </a:rPr>
              <a:t>Online/offline chat Emulator</a:t>
            </a:r>
          </a:p>
          <a:p>
            <a:pPr marL="291436" indent="-291436" defTabSz="932597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1734" dirty="0">
                <a:solidFill>
                  <a:srgbClr val="747474"/>
                </a:solidFill>
                <a:latin typeface="Segoe UI"/>
              </a:rPr>
              <a:t>Add bot smarts with Cognitive Services for language understanding and more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44861" y="3003123"/>
            <a:ext cx="3386822" cy="3040026"/>
          </a:xfrm>
          <a:prstGeom prst="rect">
            <a:avLst/>
          </a:prstGeom>
          <a:noFill/>
        </p:spPr>
        <p:txBody>
          <a:bodyPr wrap="square" lIns="0" tIns="93260" rIns="0" bIns="93260" rtlCol="0">
            <a:spAutoFit/>
          </a:bodyPr>
          <a:lstStyle/>
          <a:p>
            <a:pPr marL="291436" indent="-291436" defTabSz="932597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1734" dirty="0">
                <a:solidFill>
                  <a:srgbClr val="505050"/>
                </a:solidFill>
                <a:latin typeface="Segoe UI"/>
              </a:rPr>
              <a:t>Public directory of bots registered and published with Microsoft Bot Framework</a:t>
            </a:r>
          </a:p>
          <a:p>
            <a:pPr marL="291436" indent="-291436" defTabSz="932597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1734" dirty="0">
                <a:solidFill>
                  <a:srgbClr val="505050"/>
                </a:solidFill>
                <a:latin typeface="Segoe UI"/>
              </a:rPr>
              <a:t>Users can try your bot from the directory via the Web chat control</a:t>
            </a:r>
          </a:p>
          <a:p>
            <a:pPr marL="291436" indent="-291436" defTabSz="932597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1734" dirty="0">
                <a:solidFill>
                  <a:srgbClr val="505050"/>
                </a:solidFill>
                <a:latin typeface="Segoe UI"/>
              </a:rPr>
              <a:t>Users can discover and add your bot to the channels on which it is configured when the Directory is made public to end users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576" y="6438860"/>
            <a:ext cx="3785684" cy="3785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618" y="981592"/>
            <a:ext cx="613093" cy="61309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661" y="990108"/>
            <a:ext cx="613093" cy="60457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59" y="981592"/>
            <a:ext cx="613093" cy="61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295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75482" y="1212850"/>
            <a:ext cx="5879354" cy="5399142"/>
          </a:xfrm>
        </p:spPr>
        <p:txBody>
          <a:bodyPr/>
          <a:lstStyle/>
          <a:p>
            <a:pPr marL="0" indent="0">
              <a:buNone/>
            </a:pPr>
            <a:r>
              <a:rPr lang="en-US" sz="3264" dirty="0">
                <a:solidFill>
                  <a:srgbClr val="747474"/>
                </a:solidFill>
                <a:latin typeface="+mn-lt"/>
                <a:cs typeface="Segoe UI Light" panose="020B0502040204020203" pitchFamily="34" charset="0"/>
              </a:rPr>
              <a:t>Node.js, .NET and REST</a:t>
            </a:r>
          </a:p>
          <a:p>
            <a:r>
              <a:rPr lang="en-US" sz="2448" dirty="0">
                <a:solidFill>
                  <a:srgbClr val="747474"/>
                </a:solidFill>
                <a:latin typeface="+mn-lt"/>
                <a:cs typeface="Segoe UI Light" panose="020B0502040204020203" pitchFamily="34" charset="0"/>
              </a:rPr>
              <a:t>Dialogs to model conversation</a:t>
            </a:r>
          </a:p>
          <a:p>
            <a:pPr lvl="1"/>
            <a:r>
              <a:rPr lang="en-US" sz="1632" dirty="0">
                <a:solidFill>
                  <a:srgbClr val="747474"/>
                </a:solidFill>
                <a:cs typeface="Segoe UI Light" panose="020B0502040204020203" pitchFamily="34" charset="0"/>
              </a:rPr>
              <a:t>Dialogs are reusable</a:t>
            </a:r>
          </a:p>
          <a:p>
            <a:pPr lvl="1"/>
            <a:r>
              <a:rPr lang="en-US" sz="1632" dirty="0">
                <a:solidFill>
                  <a:srgbClr val="747474"/>
                </a:solidFill>
                <a:cs typeface="Segoe UI Light" panose="020B0502040204020203" pitchFamily="34" charset="0"/>
              </a:rPr>
              <a:t>Types of Dialogs include:</a:t>
            </a:r>
          </a:p>
          <a:p>
            <a:pPr lvl="2"/>
            <a:r>
              <a:rPr lang="en-US" sz="1428" dirty="0">
                <a:solidFill>
                  <a:srgbClr val="747474"/>
                </a:solidFill>
                <a:cs typeface="Segoe UI" panose="020B0502040204020203" pitchFamily="34" charset="0"/>
              </a:rPr>
              <a:t>Built-in</a:t>
            </a:r>
            <a:r>
              <a:rPr lang="en-US" sz="1428" dirty="0">
                <a:solidFill>
                  <a:srgbClr val="747474"/>
                </a:solidFill>
                <a:cs typeface="Segoe UI Light" panose="020B0502040204020203" pitchFamily="34" charset="0"/>
              </a:rPr>
              <a:t> prompts</a:t>
            </a:r>
          </a:p>
          <a:p>
            <a:pPr lvl="2"/>
            <a:r>
              <a:rPr lang="en-US" sz="1428" dirty="0">
                <a:solidFill>
                  <a:srgbClr val="747474"/>
                </a:solidFill>
                <a:cs typeface="Segoe UI Light" panose="020B0502040204020203" pitchFamily="34" charset="0"/>
              </a:rPr>
              <a:t>Yes/No, String, Number, Choices</a:t>
            </a:r>
          </a:p>
          <a:p>
            <a:pPr lvl="2"/>
            <a:r>
              <a:rPr lang="en-US" sz="1428" dirty="0" err="1">
                <a:solidFill>
                  <a:srgbClr val="747474"/>
                </a:solidFill>
                <a:cs typeface="Segoe UI Light" panose="020B0502040204020203" pitchFamily="34" charset="0"/>
              </a:rPr>
              <a:t>FormFlow</a:t>
            </a:r>
            <a:r>
              <a:rPr lang="en-US" sz="1428" dirty="0">
                <a:solidFill>
                  <a:srgbClr val="747474"/>
                </a:solidFill>
                <a:cs typeface="Segoe UI Light" panose="020B0502040204020203" pitchFamily="34" charset="0"/>
              </a:rPr>
              <a:t> and form slot filling (branching, disambiguation, multi-turn) </a:t>
            </a:r>
          </a:p>
          <a:p>
            <a:pPr lvl="1"/>
            <a:r>
              <a:rPr lang="en-US" sz="1428" dirty="0">
                <a:solidFill>
                  <a:srgbClr val="747474"/>
                </a:solidFill>
                <a:cs typeface="Segoe UI Light" panose="020B0502040204020203" pitchFamily="34" charset="0"/>
              </a:rPr>
              <a:t>Conversations</a:t>
            </a:r>
            <a:r>
              <a:rPr lang="en-US" sz="1632" dirty="0">
                <a:solidFill>
                  <a:srgbClr val="747474"/>
                </a:solidFill>
                <a:cs typeface="Segoe UI Light" panose="020B0502040204020203" pitchFamily="34" charset="0"/>
              </a:rPr>
              <a:t> are scalable to multiple machines</a:t>
            </a:r>
          </a:p>
          <a:p>
            <a:r>
              <a:rPr lang="en-US" sz="2856" dirty="0">
                <a:solidFill>
                  <a:srgbClr val="747474"/>
                </a:solidFill>
                <a:latin typeface="+mn-lt"/>
                <a:cs typeface="Segoe UI Light" panose="020B0502040204020203" pitchFamily="34" charset="0"/>
              </a:rPr>
              <a:t>Rich interactions</a:t>
            </a:r>
          </a:p>
          <a:p>
            <a:pPr lvl="1"/>
            <a:r>
              <a:rPr lang="en-US" sz="1632" dirty="0">
                <a:solidFill>
                  <a:srgbClr val="747474"/>
                </a:solidFill>
                <a:cs typeface="Segoe UI Light" panose="020B0502040204020203" pitchFamily="34" charset="0"/>
              </a:rPr>
              <a:t>Support for rich attachments (image, card, video, doc, etc.); support for calling (Skype)</a:t>
            </a:r>
          </a:p>
          <a:p>
            <a:pPr lvl="1"/>
            <a:r>
              <a:rPr lang="en-US" sz="1632" dirty="0">
                <a:solidFill>
                  <a:srgbClr val="747474"/>
                </a:solidFill>
                <a:cs typeface="Segoe UI Light" panose="020B0502040204020203" pitchFamily="34" charset="0"/>
              </a:rPr>
              <a:t>Service extensions for language understanding</a:t>
            </a:r>
            <a:br>
              <a:rPr lang="en-US" sz="1632" dirty="0">
                <a:solidFill>
                  <a:srgbClr val="747474"/>
                </a:solidFill>
                <a:cs typeface="Segoe UI Light" panose="020B0502040204020203" pitchFamily="34" charset="0"/>
              </a:rPr>
            </a:br>
            <a:r>
              <a:rPr lang="en-US" sz="1632" dirty="0">
                <a:solidFill>
                  <a:srgbClr val="747474"/>
                </a:solidFill>
                <a:cs typeface="Segoe UI Light" panose="020B0502040204020203" pitchFamily="34" charset="0"/>
              </a:rPr>
              <a:t>(LUIS) and translation</a:t>
            </a:r>
          </a:p>
          <a:p>
            <a:r>
              <a:rPr lang="en-US" sz="2856" dirty="0">
                <a:solidFill>
                  <a:srgbClr val="747474"/>
                </a:solidFill>
                <a:latin typeface="+mn-lt"/>
                <a:cs typeface="Segoe UI Light" panose="020B0502040204020203" pitchFamily="34" charset="0"/>
              </a:rPr>
              <a:t>Online/offline Chat Emulator</a:t>
            </a:r>
          </a:p>
          <a:p>
            <a:r>
              <a:rPr lang="en-US" sz="2856" dirty="0">
                <a:solidFill>
                  <a:srgbClr val="747474"/>
                </a:solidFill>
                <a:latin typeface="+mn-lt"/>
                <a:cs typeface="Segoe UI Light" panose="020B0502040204020203" pitchFamily="34" charset="0"/>
              </a:rPr>
              <a:t>Samples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47474"/>
                </a:solidFill>
                <a:latin typeface="Segoe UI" panose="020B0502040204020203" pitchFamily="34" charset="0"/>
              </a:rPr>
              <a:t>Bot Builder SDK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667" y="-889165"/>
            <a:ext cx="2875168" cy="602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101" y="-733731"/>
            <a:ext cx="2875168" cy="60223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75480" y="1399374"/>
            <a:ext cx="6003595" cy="5238151"/>
          </a:xfrm>
          <a:prstGeom prst="rect">
            <a:avLst/>
          </a:prstGeom>
        </p:spPr>
        <p:txBody>
          <a:bodyPr>
            <a:norm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563">
              <a:buNone/>
            </a:pPr>
            <a:endParaRPr lang="en-US" sz="3999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84088" lvl="1" indent="-241253" defTabSz="932563"/>
            <a:endParaRPr lang="en-US" sz="24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834" indent="-342834" defTabSz="932563"/>
            <a:endParaRPr lang="en-US" sz="3999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093" y="754062"/>
            <a:ext cx="6446900" cy="47917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336538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75480" y="1212850"/>
            <a:ext cx="4370012" cy="3399713"/>
          </a:xfrm>
        </p:spPr>
        <p:txBody>
          <a:bodyPr/>
          <a:lstStyle/>
          <a:p>
            <a:r>
              <a:rPr lang="en-US" sz="3264" dirty="0">
                <a:solidFill>
                  <a:srgbClr val="747474"/>
                </a:solidFill>
                <a:latin typeface="+mn-lt"/>
                <a:cs typeface="Segoe UI Light" panose="020B0502040204020203" pitchFamily="34" charset="0"/>
              </a:rPr>
              <a:t>Register your bot</a:t>
            </a:r>
          </a:p>
          <a:p>
            <a:r>
              <a:rPr lang="en-US" sz="3264" dirty="0">
                <a:solidFill>
                  <a:srgbClr val="747474"/>
                </a:solidFill>
                <a:latin typeface="+mn-lt"/>
                <a:cs typeface="Segoe UI Light" panose="020B0502040204020203" pitchFamily="34" charset="0"/>
              </a:rPr>
              <a:t>Connect to channels</a:t>
            </a:r>
          </a:p>
          <a:p>
            <a:r>
              <a:rPr lang="en-US" sz="3264" dirty="0">
                <a:solidFill>
                  <a:srgbClr val="747474"/>
                </a:solidFill>
                <a:latin typeface="+mn-lt"/>
                <a:cs typeface="Segoe UI Light" panose="020B0502040204020203" pitchFamily="34" charset="0"/>
              </a:rPr>
              <a:t>Test</a:t>
            </a:r>
          </a:p>
          <a:p>
            <a:r>
              <a:rPr lang="en-US" sz="3264" dirty="0">
                <a:solidFill>
                  <a:srgbClr val="747474"/>
                </a:solidFill>
                <a:latin typeface="+mn-lt"/>
                <a:cs typeface="Segoe UI Light" panose="020B0502040204020203" pitchFamily="34" charset="0"/>
              </a:rPr>
              <a:t>Publish</a:t>
            </a:r>
          </a:p>
          <a:p>
            <a:r>
              <a:rPr lang="en-US" sz="3264" dirty="0">
                <a:solidFill>
                  <a:srgbClr val="747474"/>
                </a:solidFill>
                <a:latin typeface="+mn-lt"/>
                <a:cs typeface="Segoe UI Light" panose="020B0502040204020203" pitchFamily="34" charset="0"/>
              </a:rPr>
              <a:t>Manage</a:t>
            </a:r>
          </a:p>
          <a:p>
            <a:r>
              <a:rPr lang="en-US" sz="3264" dirty="0">
                <a:solidFill>
                  <a:srgbClr val="747474"/>
                </a:solidFill>
                <a:latin typeface="+mn-lt"/>
                <a:cs typeface="Segoe UI Light" panose="020B0502040204020203" pitchFamily="34" charset="0"/>
              </a:rPr>
              <a:t>Measure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47474"/>
                </a:solidFill>
                <a:latin typeface="+mn-lt"/>
              </a:rPr>
              <a:t>Developer Portal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56617" y="1279841"/>
            <a:ext cx="4640561" cy="5238151"/>
          </a:xfrm>
          <a:prstGeom prst="rect">
            <a:avLst/>
          </a:prstGeom>
        </p:spPr>
        <p:txBody>
          <a:bodyPr vert="horz" wrap="square" lIns="149217" tIns="93260" rIns="149217" bIns="93260" rtlCol="0">
            <a:normAutofit/>
          </a:bodyPr>
          <a:lstStyle>
            <a:lvl1pPr marL="336170" marR="0" indent="-336170" algn="l" defTabSz="91443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52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735" marR="0" indent="-236565" algn="l" defTabSz="91443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99" marR="0" indent="-224114" algn="l" defTabSz="91443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512" marR="0" indent="-224114" algn="l" defTabSz="91443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627" marR="0" indent="-224114" algn="l" defTabSz="91443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702" indent="-228610" algn="l" defTabSz="9144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22" indent="-228610" algn="l" defTabSz="9144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41" indent="-228610" algn="l" defTabSz="9144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60" indent="-228610" algn="l" defTabSz="9144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60" indent="-342860" defTabSz="932634"/>
            <a:endParaRPr lang="en-US" sz="3599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50438" y="295273"/>
            <a:ext cx="7031338" cy="6405544"/>
            <a:chOff x="4950995" y="289510"/>
            <a:chExt cx="6894094" cy="62805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7169" y="376492"/>
              <a:ext cx="6777118" cy="6193533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8" name="Rectangle 7"/>
            <p:cNvSpPr/>
            <p:nvPr/>
          </p:nvSpPr>
          <p:spPr bwMode="auto">
            <a:xfrm>
              <a:off x="4950995" y="289510"/>
              <a:ext cx="6894094" cy="450432"/>
            </a:xfrm>
            <a:prstGeom prst="rect">
              <a:avLst/>
            </a:prstGeom>
            <a:solidFill>
              <a:srgbClr val="F8F8F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12760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3B9D3600-BA2F-499E-9B74-B0493B08579C}"/>
    </a:ext>
  </a:extLst>
</a:theme>
</file>

<file path=ppt/theme/theme2.xml><?xml version="1.0" encoding="utf-8"?>
<a:theme xmlns:a="http://schemas.openxmlformats.org/drawingml/2006/main" name="5-50111_Build 2017_DARK GRAY TEMPLATE">
  <a:themeElements>
    <a:clrScheme name="Build 2017 Colors (Dark Gray)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EAEAEA"/>
      </a:accent3>
      <a:accent4>
        <a:srgbClr val="002050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D138E69B-724A-4446-A2DA-FF3B08B1663E}"/>
    </a:ext>
  </a:extLst>
</a:theme>
</file>

<file path=ppt/theme/theme3.xml><?xml version="1.0" encoding="utf-8"?>
<a:theme xmlns:a="http://schemas.openxmlformats.org/drawingml/2006/main" name="1_5-50111_Build 2017_DARK GRAY TEMPLATE">
  <a:themeElements>
    <a:clrScheme name="Build 2017 Colors (Dark Gray)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EAEAEA"/>
      </a:accent3>
      <a:accent4>
        <a:srgbClr val="002050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3175">
          <a:solidFill>
            <a:schemeClr val="accent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32472" fontAlgn="base">
          <a:spcBef>
            <a:spcPct val="0"/>
          </a:spcBef>
          <a:spcAft>
            <a:spcPct val="0"/>
          </a:spcAft>
          <a:defRPr sz="2400" dirty="0">
            <a:solidFill>
              <a:schemeClr val="tx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B8097" id="{DBE1B9E9-FF33-4F02-8F36-6FFF6E0BA6AF}" vid="{EC4501E7-9FFE-4E5B-A13D-A3B46EB2EED6}"/>
    </a:ext>
  </a:extLst>
</a:theme>
</file>

<file path=ppt/theme/theme4.xml><?xml version="1.0" encoding="utf-8"?>
<a:theme xmlns:a="http://schemas.openxmlformats.org/drawingml/2006/main" name="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5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6" ma:contentTypeDescription="" ma:contentTypeScope="" ma:versionID="d383a91d1b86d4650368c84defa1a2c1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2cfdfd5a193d92c0d7e2d70576dfb5fb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  <xsd:element name="_ip_UnifiedCompliancePolicyProperties" ma:index="4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4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43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4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_ip_UnifiedCompliancePolicyUIAction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Washington State Convention and Trade Center</TermName>
          <TermId xmlns="http://schemas.microsoft.com/office/infopath/2007/PartnerControls">2ebf141d-f871-4cc9-bf08-f87f112ab464</TermId>
        </TermInfo>
      </Terms>
    </d12e2661e9634d9aa98bbb375f31aced>
    <Event_x0020_Start_x0020_Date xmlns="01c77077-aee4-4b5f-bd4e-9cd40a6fff29">2017-05-10T07:00:00+00:00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Seattle</TermName>
          <TermId xmlns="http://schemas.microsoft.com/office/infopath/2007/PartnerControls">54f46ed2-c77e-4a59-b182-a4171fdb0d11</TermId>
        </TermInfo>
      </Terms>
    </iaa5f83406f94009a0f6a3e890699ff7>
    <External_x0020_Speaker xmlns="01c77077-aee4-4b5f-bd4e-9cd40a6fff29">Chris Mullins; Henrik Frystyk Nielsen; Vishwac Sena Kannan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2017-05-12T07:00:00+00:00</Presentation_x0020_Date>
    <fc15c16204564de583b4c942b10d19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developers</TermName>
          <TermId xmlns="http://schemas.microsoft.com/office/infopath/2007/PartnerControls">8e4a08dc-5d95-4156-ab65-f22579a1592a</TermId>
        </TermInfo>
      </Terms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_ip_UnifiedCompliancePolicyProperties xmlns="http://schemas.microsoft.com/sharepoint/v3" xsi:nil="true"/>
    <Session_x0020_Code xmlns="01c77077-aee4-4b5f-bd4e-9cd40a6fff29">B8097</Session_x0020_Code>
    <Event_x0020_End_x0020_Date xmlns="01c77077-aee4-4b5f-bd4e-9cd40a6fff29">2017-05-12T07:00:00+00:00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NumberofDownloads xmlns="230e9df3-be65-4c73-a93b-d1236ebd677e" xsi:nil="true"/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2017</TermName>
          <TermId xmlns="http://schemas.microsoft.com/office/infopath/2007/PartnerControls">0407fc0d-d203-4d0a-848e-0398e286e7e2</TermId>
        </TermInfo>
      </Terms>
    </TaxKeywordTaxHTField>
    <TaxCatchAll xmlns="230e9df3-be65-4c73-a93b-d1236ebd677e">
      <Value>47</Value>
      <Value>53</Value>
      <Value>52</Value>
      <Value>316</Value>
      <Value>315</Value>
    </TaxCatchAll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08956B-D258-40C7-8C24-091EC53E30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sharepoint/v3"/>
    <ds:schemaRef ds:uri="http://purl.org/dc/terms/"/>
    <ds:schemaRef ds:uri="8ff673fc-3231-4e3a-893b-6d7f7cd32766"/>
    <ds:schemaRef ds:uri="http://purl.org/dc/elements/1.1/"/>
    <ds:schemaRef ds:uri="http://www.w3.org/XML/1998/namespace"/>
    <ds:schemaRef ds:uri="http://schemas.openxmlformats.org/package/2006/metadata/core-properties"/>
    <ds:schemaRef ds:uri="230e9df3-be65-4c73-a93b-d1236ebd677e"/>
    <ds:schemaRef ds:uri="01c77077-aee4-4b5f-bd4e-9cd40a6fff2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Microsoft_Build2017_Template</Template>
  <TotalTime>8</TotalTime>
  <Words>946</Words>
  <Application>Microsoft Office PowerPoint</Application>
  <PresentationFormat>Custom</PresentationFormat>
  <Paragraphs>221</Paragraphs>
  <Slides>18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Segoe UI</vt:lpstr>
      <vt:lpstr>Segoe UI Black</vt:lpstr>
      <vt:lpstr>Segoe UI Light</vt:lpstr>
      <vt:lpstr>Segoe UI Semibold</vt:lpstr>
      <vt:lpstr>Segoe UI Semilight</vt:lpstr>
      <vt:lpstr>Times New Roman</vt:lpstr>
      <vt:lpstr>Wingdings</vt:lpstr>
      <vt:lpstr>5-50111_Build 2017_LIGHT GRAY TEMPLATE</vt:lpstr>
      <vt:lpstr>5-50111_Build 2017_DARK GRAY TEMPLATE</vt:lpstr>
      <vt:lpstr>1_5-50111_Build 2017_DARK GRAY TEMPLATE</vt:lpstr>
      <vt:lpstr>5-50109_Microsoft_Light_Template</vt:lpstr>
      <vt:lpstr>5-30721_Build_2016_Template_Light</vt:lpstr>
      <vt:lpstr>Bot Framework Overview</vt:lpstr>
      <vt:lpstr>Why a Bot? </vt:lpstr>
      <vt:lpstr>What is a Bot? </vt:lpstr>
      <vt:lpstr>What is the Bot Framework? </vt:lpstr>
      <vt:lpstr>Bots are not intelligent out of the box. </vt:lpstr>
      <vt:lpstr>PowerPoint Presentation</vt:lpstr>
      <vt:lpstr>PowerPoint Presentation</vt:lpstr>
      <vt:lpstr>Bot Builder SDK</vt:lpstr>
      <vt:lpstr>Developer Portal</vt:lpstr>
      <vt:lpstr>Bot Directory</vt:lpstr>
      <vt:lpstr>Greater than the sum of its parts Bots +  Cognitive Services</vt:lpstr>
      <vt:lpstr>Common Business Scenarios</vt:lpstr>
      <vt:lpstr>New Channels</vt:lpstr>
      <vt:lpstr>New Channels</vt:lpstr>
      <vt:lpstr>PowerPoint Presentation</vt:lpstr>
      <vt:lpstr>Payments</vt:lpstr>
      <vt:lpstr>Speech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with the Microsoft Bot Framework</dc:title>
  <dc:subject>Microsoft Build 2017</dc:subject>
  <dc:creator>MS Events</dc:creator>
  <cp:keywords>Microsoft Build 2017</cp:keywords>
  <dc:description>Template: Mitchell Derrey, Silver Fox Productions_x000d_
Formatting: _x000d_
Audience Type:</dc:description>
  <cp:lastModifiedBy>Alberto Diaz Martin</cp:lastModifiedBy>
  <cp:revision>8</cp:revision>
  <dcterms:created xsi:type="dcterms:W3CDTF">2017-05-09T23:07:16Z</dcterms:created>
  <dcterms:modified xsi:type="dcterms:W3CDTF">2018-09-10T09:50:36Z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53;#Washington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52;#Seattle|54f46ed2-c77e-4a59-b182-a4171fdb0d11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315;#Microsoft Build 2017|0407fc0d-d203-4d0a-848e-0398e286e7e2</vt:lpwstr>
  </property>
  <property fmtid="{D5CDD505-2E9C-101B-9397-08002B2CF9AE}" pid="12" name="Audience1">
    <vt:lpwstr>316;#developers|8e4a08dc-5d95-4156-ab65-f22579a1592a</vt:lpwstr>
  </property>
  <property fmtid="{D5CDD505-2E9C-101B-9397-08002B2CF9AE}" pid="13" name="Event Name">
    <vt:lpwstr>47;#Build|58542b36-5bf5-46a6-a53f-a41fb7a73785</vt:lpwstr>
  </property>
</Properties>
</file>